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 id="2147483670" r:id="rId3"/>
  </p:sldMasterIdLst>
  <p:notesMasterIdLst>
    <p:notesMasterId r:id="rId41"/>
  </p:notesMasterIdLst>
  <p:handoutMasterIdLst>
    <p:handoutMasterId r:id="rId42"/>
  </p:handoutMasterIdLst>
  <p:sldIdLst>
    <p:sldId id="256" r:id="rId4"/>
    <p:sldId id="312" r:id="rId5"/>
    <p:sldId id="314" r:id="rId6"/>
    <p:sldId id="313" r:id="rId7"/>
    <p:sldId id="316" r:id="rId8"/>
    <p:sldId id="272" r:id="rId9"/>
    <p:sldId id="323" r:id="rId10"/>
    <p:sldId id="327" r:id="rId11"/>
    <p:sldId id="335" r:id="rId12"/>
    <p:sldId id="328" r:id="rId13"/>
    <p:sldId id="326" r:id="rId14"/>
    <p:sldId id="337" r:id="rId15"/>
    <p:sldId id="358" r:id="rId16"/>
    <p:sldId id="360" r:id="rId17"/>
    <p:sldId id="341" r:id="rId18"/>
    <p:sldId id="344" r:id="rId19"/>
    <p:sldId id="338" r:id="rId20"/>
    <p:sldId id="330" r:id="rId21"/>
    <p:sldId id="342" r:id="rId22"/>
    <p:sldId id="294" r:id="rId23"/>
    <p:sldId id="361" r:id="rId24"/>
    <p:sldId id="363" r:id="rId25"/>
    <p:sldId id="381" r:id="rId26"/>
    <p:sldId id="375" r:id="rId27"/>
    <p:sldId id="387" r:id="rId28"/>
    <p:sldId id="382" r:id="rId29"/>
    <p:sldId id="383" r:id="rId30"/>
    <p:sldId id="385" r:id="rId31"/>
    <p:sldId id="386" r:id="rId32"/>
    <p:sldId id="372" r:id="rId33"/>
    <p:sldId id="394" r:id="rId34"/>
    <p:sldId id="378" r:id="rId35"/>
    <p:sldId id="379" r:id="rId36"/>
    <p:sldId id="380" r:id="rId37"/>
    <p:sldId id="353" r:id="rId38"/>
    <p:sldId id="354" r:id="rId39"/>
    <p:sldId id="319" r:id="rId4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343B"/>
    <a:srgbClr val="6A3640"/>
    <a:srgbClr val="64353C"/>
    <a:srgbClr val="683A3C"/>
    <a:srgbClr val="67373C"/>
    <a:srgbClr val="6B3B42"/>
    <a:srgbClr val="67343D"/>
    <a:srgbClr val="62363C"/>
    <a:srgbClr val="6A363D"/>
    <a:srgbClr val="663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19" autoAdjust="0"/>
    <p:restoredTop sz="92503" autoAdjust="0"/>
  </p:normalViewPr>
  <p:slideViewPr>
    <p:cSldViewPr snapToGrid="0">
      <p:cViewPr>
        <p:scale>
          <a:sx n="111" d="100"/>
          <a:sy n="111" d="100"/>
        </p:scale>
        <p:origin x="-1392" y="-48"/>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3" d="100"/>
          <a:sy n="63" d="100"/>
        </p:scale>
        <p:origin x="308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ailSeymour\Dropbox\Test%201\WORK%20-%20SIU\Presentations\ACBS%20Faking%20Presentation\Overall%20D%20IRAP%20char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KailSeymour\Dropbox\Test%201\WORK%20-%20SIU\Presentations\ACBS%20Faking%20Presentation\IRAP%20St-St-Fak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KailSeymour\Dropbox\Test%201\WORK%20-%20SIU\Presentations\ACBS%20Faking%20Presentation\IRAP%20St-St-Fa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7074772378641029"/>
          <c:y val="0.1179745817357897"/>
          <c:w val="0.76679505686789151"/>
          <c:h val="0.70263181525080376"/>
        </c:manualLayout>
      </c:layout>
      <c:barChart>
        <c:barDir val="bar"/>
        <c:grouping val="clustered"/>
        <c:varyColors val="0"/>
        <c:ser>
          <c:idx val="0"/>
          <c:order val="0"/>
          <c:tx>
            <c:strRef>
              <c:f>Sheet1!$B$21</c:f>
              <c:strCache>
                <c:ptCount val="1"/>
                <c:pt idx="0">
                  <c:v>Standard-Standard-Fake</c:v>
                </c:pt>
              </c:strCache>
            </c:strRef>
          </c:tx>
          <c:spPr>
            <a:solidFill>
              <a:schemeClr val="bg1"/>
            </a:solidFill>
            <a:ln>
              <a:solidFill>
                <a:schemeClr val="tx1"/>
              </a:solidFill>
            </a:ln>
            <a:effectLst/>
          </c:spPr>
          <c:invertIfNegative val="0"/>
          <c:errBars>
            <c:errBarType val="both"/>
            <c:errValType val="cust"/>
            <c:noEndCap val="0"/>
            <c:plus>
              <c:numRef>
                <c:f>(Sheet1!$H$8,Sheet1!$H$10,Sheet1!$H$12)</c:f>
                <c:numCache>
                  <c:formatCode>General</c:formatCode>
                  <c:ptCount val="3"/>
                  <c:pt idx="0">
                    <c:v>4.9709999999999997E-2</c:v>
                  </c:pt>
                  <c:pt idx="1">
                    <c:v>0.16549</c:v>
                  </c:pt>
                  <c:pt idx="2">
                    <c:v>0.17576</c:v>
                  </c:pt>
                </c:numCache>
              </c:numRef>
            </c:plus>
            <c:minus>
              <c:numRef>
                <c:f>(Sheet1!$H$8,Sheet1!$H$10,Sheet1!$H$12)</c:f>
                <c:numCache>
                  <c:formatCode>General</c:formatCode>
                  <c:ptCount val="3"/>
                  <c:pt idx="0">
                    <c:v>4.9709999999999997E-2</c:v>
                  </c:pt>
                  <c:pt idx="1">
                    <c:v>0.16549</c:v>
                  </c:pt>
                  <c:pt idx="2">
                    <c:v>0.17576</c:v>
                  </c:pt>
                </c:numCache>
              </c:numRef>
            </c:minus>
          </c:errBars>
          <c:cat>
            <c:strRef>
              <c:f>Sheet1!$B$23:$B$25</c:f>
              <c:strCache>
                <c:ptCount val="3"/>
                <c:pt idx="0">
                  <c:v>IRAP 3</c:v>
                </c:pt>
                <c:pt idx="1">
                  <c:v>IRAP 2</c:v>
                </c:pt>
                <c:pt idx="2">
                  <c:v>IRAP 1</c:v>
                </c:pt>
              </c:strCache>
            </c:strRef>
          </c:cat>
          <c:val>
            <c:numRef>
              <c:f>Sheet1!$C$21:$E$21</c:f>
              <c:numCache>
                <c:formatCode>General</c:formatCode>
                <c:ptCount val="3"/>
                <c:pt idx="0">
                  <c:v>-0.82869999999999999</c:v>
                </c:pt>
                <c:pt idx="1">
                  <c:v>0.12659999999999999</c:v>
                </c:pt>
                <c:pt idx="2">
                  <c:v>0.20860000000000001</c:v>
                </c:pt>
              </c:numCache>
            </c:numRef>
          </c:val>
        </c:ser>
        <c:ser>
          <c:idx val="1"/>
          <c:order val="1"/>
          <c:tx>
            <c:strRef>
              <c:f>Sheet1!$B$20</c:f>
              <c:strCache>
                <c:ptCount val="1"/>
                <c:pt idx="0">
                  <c:v>Standard-Fake-Fake</c:v>
                </c:pt>
              </c:strCache>
            </c:strRef>
          </c:tx>
          <c:spPr>
            <a:solidFill>
              <a:srgbClr val="64353C"/>
            </a:solidFill>
            <a:ln>
              <a:solidFill>
                <a:schemeClr val="tx1"/>
              </a:solidFill>
            </a:ln>
            <a:effectLst/>
          </c:spPr>
          <c:invertIfNegative val="0"/>
          <c:errBars>
            <c:errBarType val="both"/>
            <c:errValType val="cust"/>
            <c:noEndCap val="0"/>
            <c:plus>
              <c:numRef>
                <c:f>(Sheet1!$H$7,Sheet1!$H$9,Sheet1!$H$11)</c:f>
                <c:numCache>
                  <c:formatCode>General</c:formatCode>
                  <c:ptCount val="3"/>
                  <c:pt idx="0">
                    <c:v>4.6510000000000003E-2</c:v>
                  </c:pt>
                  <c:pt idx="1">
                    <c:v>5.9499999999999997E-2</c:v>
                  </c:pt>
                  <c:pt idx="2">
                    <c:v>0.1333</c:v>
                  </c:pt>
                </c:numCache>
              </c:numRef>
            </c:plus>
            <c:minus>
              <c:numRef>
                <c:f>(Sheet1!$H$7,Sheet1!$H$9,Sheet1!$H$11)</c:f>
                <c:numCache>
                  <c:formatCode>General</c:formatCode>
                  <c:ptCount val="3"/>
                  <c:pt idx="0">
                    <c:v>4.6510000000000003E-2</c:v>
                  </c:pt>
                  <c:pt idx="1">
                    <c:v>5.9499999999999997E-2</c:v>
                  </c:pt>
                  <c:pt idx="2">
                    <c:v>0.1333</c:v>
                  </c:pt>
                </c:numCache>
              </c:numRef>
            </c:minus>
          </c:errBars>
          <c:cat>
            <c:strRef>
              <c:f>Sheet1!$B$23:$B$25</c:f>
              <c:strCache>
                <c:ptCount val="3"/>
                <c:pt idx="0">
                  <c:v>IRAP 3</c:v>
                </c:pt>
                <c:pt idx="1">
                  <c:v>IRAP 2</c:v>
                </c:pt>
                <c:pt idx="2">
                  <c:v>IRAP 1</c:v>
                </c:pt>
              </c:strCache>
            </c:strRef>
          </c:cat>
          <c:val>
            <c:numRef>
              <c:f>Sheet1!$C$20:$E$20</c:f>
              <c:numCache>
                <c:formatCode>General</c:formatCode>
                <c:ptCount val="3"/>
                <c:pt idx="0">
                  <c:v>-0.68669999999999998</c:v>
                </c:pt>
                <c:pt idx="1">
                  <c:v>-0.56720000000000004</c:v>
                </c:pt>
                <c:pt idx="2">
                  <c:v>0.1406</c:v>
                </c:pt>
              </c:numCache>
            </c:numRef>
          </c:val>
        </c:ser>
        <c:dLbls>
          <c:showLegendKey val="0"/>
          <c:showVal val="0"/>
          <c:showCatName val="0"/>
          <c:showSerName val="0"/>
          <c:showPercent val="0"/>
          <c:showBubbleSize val="0"/>
        </c:dLbls>
        <c:gapWidth val="150"/>
        <c:axId val="95763840"/>
        <c:axId val="95769728"/>
      </c:barChart>
      <c:catAx>
        <c:axId val="95763840"/>
        <c:scaling>
          <c:orientation val="minMax"/>
        </c:scaling>
        <c:delete val="0"/>
        <c:axPos val="l"/>
        <c:numFmt formatCode="General" sourceLinked="0"/>
        <c:majorTickMark val="out"/>
        <c:minorTickMark val="none"/>
        <c:tickLblPos val="low"/>
        <c:txPr>
          <a:bodyPr/>
          <a:lstStyle/>
          <a:p>
            <a:pPr>
              <a:defRPr sz="2800"/>
            </a:pPr>
            <a:endParaRPr lang="en-US"/>
          </a:p>
        </c:txPr>
        <c:crossAx val="95769728"/>
        <c:crosses val="autoZero"/>
        <c:auto val="1"/>
        <c:lblAlgn val="ctr"/>
        <c:lblOffset val="100"/>
        <c:noMultiLvlLbl val="0"/>
      </c:catAx>
      <c:valAx>
        <c:axId val="95769728"/>
        <c:scaling>
          <c:orientation val="minMax"/>
          <c:max val="0.60000000000000009"/>
          <c:min val="-1"/>
        </c:scaling>
        <c:delete val="0"/>
        <c:axPos val="b"/>
        <c:majorGridlines/>
        <c:numFmt formatCode="General" sourceLinked="1"/>
        <c:majorTickMark val="out"/>
        <c:minorTickMark val="none"/>
        <c:tickLblPos val="nextTo"/>
        <c:txPr>
          <a:bodyPr/>
          <a:lstStyle/>
          <a:p>
            <a:pPr>
              <a:defRPr sz="1400"/>
            </a:pPr>
            <a:endParaRPr lang="en-US"/>
          </a:p>
        </c:txPr>
        <c:crossAx val="95763840"/>
        <c:crosses val="autoZero"/>
        <c:crossBetween val="between"/>
        <c:majorUnit val="0.2"/>
      </c:valAx>
    </c:plotArea>
    <c:legend>
      <c:legendPos val="l"/>
      <c:layout>
        <c:manualLayout>
          <c:xMode val="edge"/>
          <c:yMode val="edge"/>
          <c:x val="0.2146127515310586"/>
          <c:y val="0.14187872858226172"/>
          <c:w val="0.31278882327209101"/>
          <c:h val="0.17334947814774379"/>
        </c:manualLayout>
      </c:layout>
      <c:overlay val="0"/>
      <c:spPr>
        <a:solidFill>
          <a:schemeClr val="bg1"/>
        </a:solidFill>
        <a:ln>
          <a:solidFill>
            <a:schemeClr val="tx1"/>
          </a:solidFill>
        </a:ln>
      </c:spPr>
      <c:txPr>
        <a:bodyPr/>
        <a:lstStyle/>
        <a:p>
          <a:pPr>
            <a:defRPr sz="200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9.9842869641294796E-2"/>
          <c:y val="0.13948956305492546"/>
          <c:w val="0.74898862642169728"/>
          <c:h val="0.68111691838519905"/>
        </c:manualLayout>
      </c:layout>
      <c:barChart>
        <c:barDir val="bar"/>
        <c:grouping val="clustered"/>
        <c:varyColors val="0"/>
        <c:ser>
          <c:idx val="2"/>
          <c:order val="0"/>
          <c:tx>
            <c:strRef>
              <c:f>'SSF Data'!$B$23</c:f>
              <c:strCache>
                <c:ptCount val="1"/>
                <c:pt idx="0">
                  <c:v>Fake IRAP</c:v>
                </c:pt>
              </c:strCache>
            </c:strRef>
          </c:tx>
          <c:spPr>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c:spPr>
          <c:invertIfNegative val="0"/>
          <c:errBars>
            <c:errBarType val="both"/>
            <c:errValType val="cust"/>
            <c:noEndCap val="0"/>
            <c:plus>
              <c:numRef>
                <c:f>('SSF Data'!$G$19,'SSF Data'!$G$16,'SSF Data'!$G$13,'SSF Data'!$G$10,'SSF Data'!$G$7)</c:f>
                <c:numCache>
                  <c:formatCode>General</c:formatCode>
                  <c:ptCount val="5"/>
                  <c:pt idx="0">
                    <c:v>0.14380999999999999</c:v>
                  </c:pt>
                  <c:pt idx="1">
                    <c:v>0.14427000000000001</c:v>
                  </c:pt>
                  <c:pt idx="2">
                    <c:v>0.14025000000000001</c:v>
                  </c:pt>
                  <c:pt idx="3">
                    <c:v>0.18053</c:v>
                  </c:pt>
                  <c:pt idx="4">
                    <c:v>0.14649999999999999</c:v>
                  </c:pt>
                </c:numCache>
              </c:numRef>
            </c:plus>
            <c:minus>
              <c:numRef>
                <c:f>('SSF Data'!$G$19,'SSF Data'!$G$16,'SSF Data'!$G$19,'SSF Data'!$G$16,'SSF Data'!$G$13,'SSF Data'!$G$10,'SSF Data'!$G$7)</c:f>
                <c:numCache>
                  <c:formatCode>General</c:formatCode>
                  <c:ptCount val="7"/>
                  <c:pt idx="0">
                    <c:v>0.14380999999999999</c:v>
                  </c:pt>
                  <c:pt idx="1">
                    <c:v>0.14427000000000001</c:v>
                  </c:pt>
                  <c:pt idx="2">
                    <c:v>0.14380999999999999</c:v>
                  </c:pt>
                  <c:pt idx="3">
                    <c:v>0.14427000000000001</c:v>
                  </c:pt>
                  <c:pt idx="4">
                    <c:v>0.14025000000000001</c:v>
                  </c:pt>
                  <c:pt idx="5">
                    <c:v>0.18053</c:v>
                  </c:pt>
                  <c:pt idx="6">
                    <c:v>0.14649999999999999</c:v>
                  </c:pt>
                </c:numCache>
              </c:numRef>
            </c:minus>
          </c:errBars>
          <c:val>
            <c:numRef>
              <c:f>('SSF Data'!$E$19,'SSF Data'!$E$16,'SSF Data'!$E$13,'SSF Data'!$E$10,'SSF Data'!$E$7)</c:f>
              <c:numCache>
                <c:formatCode>General</c:formatCode>
                <c:ptCount val="5"/>
                <c:pt idx="0">
                  <c:v>-0.70350000000000001</c:v>
                </c:pt>
                <c:pt idx="1">
                  <c:v>-0.81</c:v>
                </c:pt>
                <c:pt idx="2">
                  <c:v>-0.64780000000000004</c:v>
                </c:pt>
                <c:pt idx="3">
                  <c:v>-0.64780000000000004</c:v>
                </c:pt>
                <c:pt idx="4">
                  <c:v>-0.70350000000000001</c:v>
                </c:pt>
              </c:numCache>
            </c:numRef>
          </c:val>
        </c:ser>
        <c:ser>
          <c:idx val="0"/>
          <c:order val="1"/>
          <c:tx>
            <c:strRef>
              <c:f>'SSF Data'!$B$22</c:f>
              <c:strCache>
                <c:ptCount val="1"/>
                <c:pt idx="0">
                  <c:v>Standard IRAP 2</c:v>
                </c:pt>
              </c:strCache>
            </c:strRef>
          </c:tx>
          <c:spPr>
            <a:solidFill>
              <a:schemeClr val="bg1"/>
            </a:solidFill>
            <a:ln>
              <a:solidFill>
                <a:schemeClr val="tx1"/>
              </a:solidFill>
            </a:ln>
            <a:effectLst/>
          </c:spPr>
          <c:invertIfNegative val="0"/>
          <c:dPt>
            <c:idx val="1"/>
            <c:invertIfNegative val="0"/>
            <c:bubble3D val="0"/>
            <c:spPr>
              <a:solidFill>
                <a:schemeClr val="bg1"/>
              </a:solidFill>
              <a:ln>
                <a:solidFill>
                  <a:schemeClr val="tx1"/>
                </a:solidFill>
              </a:ln>
              <a:effectLst>
                <a:glow rad="127000">
                  <a:schemeClr val="accent4">
                    <a:lumMod val="60000"/>
                    <a:lumOff val="40000"/>
                  </a:schemeClr>
                </a:glow>
              </a:effectLst>
            </c:spPr>
          </c:dPt>
          <c:dPt>
            <c:idx val="2"/>
            <c:invertIfNegative val="0"/>
            <c:bubble3D val="0"/>
            <c:spPr>
              <a:solidFill>
                <a:schemeClr val="bg1"/>
              </a:solidFill>
              <a:ln>
                <a:solidFill>
                  <a:schemeClr val="tx1"/>
                </a:solidFill>
              </a:ln>
              <a:effectLst>
                <a:glow rad="127000">
                  <a:schemeClr val="accent4">
                    <a:lumMod val="60000"/>
                    <a:lumOff val="40000"/>
                  </a:schemeClr>
                </a:glow>
              </a:effectLst>
            </c:spPr>
          </c:dPt>
          <c:errBars>
            <c:errBarType val="both"/>
            <c:errValType val="cust"/>
            <c:noEndCap val="0"/>
            <c:plus>
              <c:numRef>
                <c:f>('SSF Data'!$G$18,'SSF Data'!$G$15,'SSF Data'!$G$12,'SSF Data'!$G$9,'SSF Data'!$G$6)</c:f>
                <c:numCache>
                  <c:formatCode>General</c:formatCode>
                  <c:ptCount val="5"/>
                  <c:pt idx="0">
                    <c:v>8.0379999999999993E-2</c:v>
                  </c:pt>
                  <c:pt idx="1">
                    <c:v>8.7209999999999996E-2</c:v>
                  </c:pt>
                  <c:pt idx="2">
                    <c:v>9.1189999999999993E-2</c:v>
                  </c:pt>
                  <c:pt idx="3">
                    <c:v>8.2470000000000002E-2</c:v>
                  </c:pt>
                  <c:pt idx="4">
                    <c:v>5.4949999999999999E-2</c:v>
                  </c:pt>
                </c:numCache>
              </c:numRef>
            </c:plus>
            <c:minus>
              <c:numRef>
                <c:f>('SSF Data'!$G$18,'SSF Data'!$G$15,'SSF Data'!$G$12,'SSF Data'!$G$9,'SSF Data'!$G$6)</c:f>
                <c:numCache>
                  <c:formatCode>General</c:formatCode>
                  <c:ptCount val="5"/>
                  <c:pt idx="0">
                    <c:v>8.0379999999999993E-2</c:v>
                  </c:pt>
                  <c:pt idx="1">
                    <c:v>8.7209999999999996E-2</c:v>
                  </c:pt>
                  <c:pt idx="2">
                    <c:v>9.1189999999999993E-2</c:v>
                  </c:pt>
                  <c:pt idx="3">
                    <c:v>8.2470000000000002E-2</c:v>
                  </c:pt>
                  <c:pt idx="4">
                    <c:v>5.4949999999999999E-2</c:v>
                  </c:pt>
                </c:numCache>
              </c:numRef>
            </c:minus>
          </c:errBars>
          <c:cat>
            <c:strRef>
              <c:f>('SSF Data'!$B$17,'SSF Data'!$B$14,'SSF Data'!$B$11,'SSF Data'!$B$8,'SSF Data'!$B$5)</c:f>
              <c:strCache>
                <c:ptCount val="5"/>
                <c:pt idx="0">
                  <c:v>Enemy-Bad</c:v>
                </c:pt>
                <c:pt idx="1">
                  <c:v>Enemy-Good</c:v>
                </c:pt>
                <c:pt idx="2">
                  <c:v>Friend-Bad</c:v>
                </c:pt>
                <c:pt idx="3">
                  <c:v>Friend-Good</c:v>
                </c:pt>
                <c:pt idx="4">
                  <c:v>Overall D</c:v>
                </c:pt>
              </c:strCache>
            </c:strRef>
          </c:cat>
          <c:val>
            <c:numRef>
              <c:f>('SSF Data'!$E$18,'SSF Data'!$E$15,'SSF Data'!$E$12,'SSF Data'!$E$9,'SSF Data'!$E$6)</c:f>
              <c:numCache>
                <c:formatCode>General</c:formatCode>
                <c:ptCount val="5"/>
                <c:pt idx="0">
                  <c:v>0.18360000000000001</c:v>
                </c:pt>
                <c:pt idx="1">
                  <c:v>-5.1999999999999998E-3</c:v>
                </c:pt>
                <c:pt idx="2">
                  <c:v>6.2100000000000002E-2</c:v>
                </c:pt>
                <c:pt idx="3">
                  <c:v>0.45200000000000001</c:v>
                </c:pt>
                <c:pt idx="4">
                  <c:v>0.1731</c:v>
                </c:pt>
              </c:numCache>
            </c:numRef>
          </c:val>
        </c:ser>
        <c:ser>
          <c:idx val="1"/>
          <c:order val="2"/>
          <c:tx>
            <c:strRef>
              <c:f>'SSF Data'!$B$21</c:f>
              <c:strCache>
                <c:ptCount val="1"/>
                <c:pt idx="0">
                  <c:v>Standard IRAP 1</c:v>
                </c:pt>
              </c:strCache>
            </c:strRef>
          </c:tx>
          <c:spPr>
            <a:solidFill>
              <a:srgbClr val="683A3C"/>
            </a:solidFill>
            <a:ln>
              <a:solidFill>
                <a:schemeClr val="tx1"/>
              </a:solidFill>
            </a:ln>
            <a:effectLst/>
          </c:spPr>
          <c:invertIfNegative val="0"/>
          <c:dPt>
            <c:idx val="1"/>
            <c:invertIfNegative val="0"/>
            <c:bubble3D val="0"/>
            <c:spPr>
              <a:solidFill>
                <a:srgbClr val="683A3C"/>
              </a:solidFill>
              <a:ln>
                <a:solidFill>
                  <a:schemeClr val="tx1"/>
                </a:solidFill>
              </a:ln>
              <a:effectLst>
                <a:glow rad="127000">
                  <a:schemeClr val="accent4">
                    <a:lumMod val="60000"/>
                    <a:lumOff val="40000"/>
                  </a:schemeClr>
                </a:glow>
              </a:effectLst>
            </c:spPr>
          </c:dPt>
          <c:errBars>
            <c:errBarType val="both"/>
            <c:errValType val="cust"/>
            <c:noEndCap val="0"/>
            <c:plus>
              <c:numRef>
                <c:f>('SSF Data'!$G$17,'SSF Data'!$G$14,'SSF Data'!$G$11,'SSF Data'!$G$8,'SSF Data'!$G$5)</c:f>
                <c:numCache>
                  <c:formatCode>General</c:formatCode>
                  <c:ptCount val="5"/>
                  <c:pt idx="0">
                    <c:v>7.8560000000000005E-2</c:v>
                  </c:pt>
                  <c:pt idx="1">
                    <c:v>7.7649999999999997E-2</c:v>
                  </c:pt>
                  <c:pt idx="2">
                    <c:v>7.3950000000000002E-2</c:v>
                  </c:pt>
                  <c:pt idx="3">
                    <c:v>5.9420000000000001E-2</c:v>
                  </c:pt>
                  <c:pt idx="4">
                    <c:v>4.2770000000000002E-2</c:v>
                  </c:pt>
                </c:numCache>
              </c:numRef>
            </c:plus>
            <c:minus>
              <c:numRef>
                <c:f>('SSF Data'!$G$17,'SSF Data'!$G$14,'SSF Data'!$G$11,'SSF Data'!$G$8,'SSF Data'!$G$5)</c:f>
                <c:numCache>
                  <c:formatCode>General</c:formatCode>
                  <c:ptCount val="5"/>
                  <c:pt idx="0">
                    <c:v>7.8560000000000005E-2</c:v>
                  </c:pt>
                  <c:pt idx="1">
                    <c:v>7.7649999999999997E-2</c:v>
                  </c:pt>
                  <c:pt idx="2">
                    <c:v>7.3950000000000002E-2</c:v>
                  </c:pt>
                  <c:pt idx="3">
                    <c:v>5.9420000000000001E-2</c:v>
                  </c:pt>
                  <c:pt idx="4">
                    <c:v>4.2770000000000002E-2</c:v>
                  </c:pt>
                </c:numCache>
              </c:numRef>
            </c:minus>
          </c:errBars>
          <c:cat>
            <c:strRef>
              <c:f>('SSF Data'!$B$17,'SSF Data'!$B$14,'SSF Data'!$B$11,'SSF Data'!$B$8,'SSF Data'!$B$5)</c:f>
              <c:strCache>
                <c:ptCount val="5"/>
                <c:pt idx="0">
                  <c:v>Enemy-Bad</c:v>
                </c:pt>
                <c:pt idx="1">
                  <c:v>Enemy-Good</c:v>
                </c:pt>
                <c:pt idx="2">
                  <c:v>Friend-Bad</c:v>
                </c:pt>
                <c:pt idx="3">
                  <c:v>Friend-Good</c:v>
                </c:pt>
                <c:pt idx="4">
                  <c:v>Overall D</c:v>
                </c:pt>
              </c:strCache>
            </c:strRef>
          </c:cat>
          <c:val>
            <c:numRef>
              <c:f>('SSF Data'!$E$17,'SSF Data'!$E$14,'SSF Data'!$E$11,'SSF Data'!$E$8,'SSF Data'!$E$5)</c:f>
              <c:numCache>
                <c:formatCode>General</c:formatCode>
                <c:ptCount val="5"/>
                <c:pt idx="0">
                  <c:v>0.17680000000000001</c:v>
                </c:pt>
                <c:pt idx="1">
                  <c:v>-9.9400000000000002E-2</c:v>
                </c:pt>
                <c:pt idx="2">
                  <c:v>0.27729999999999999</c:v>
                </c:pt>
                <c:pt idx="3">
                  <c:v>0.47970000000000002</c:v>
                </c:pt>
                <c:pt idx="4">
                  <c:v>0.20860000000000001</c:v>
                </c:pt>
              </c:numCache>
            </c:numRef>
          </c:val>
        </c:ser>
        <c:dLbls>
          <c:showLegendKey val="0"/>
          <c:showVal val="0"/>
          <c:showCatName val="0"/>
          <c:showSerName val="0"/>
          <c:showPercent val="0"/>
          <c:showBubbleSize val="0"/>
        </c:dLbls>
        <c:gapWidth val="150"/>
        <c:axId val="95823744"/>
        <c:axId val="95825280"/>
      </c:barChart>
      <c:catAx>
        <c:axId val="95823744"/>
        <c:scaling>
          <c:orientation val="minMax"/>
        </c:scaling>
        <c:delete val="0"/>
        <c:axPos val="l"/>
        <c:numFmt formatCode="General" sourceLinked="0"/>
        <c:majorTickMark val="out"/>
        <c:minorTickMark val="none"/>
        <c:tickLblPos val="low"/>
        <c:txPr>
          <a:bodyPr/>
          <a:lstStyle/>
          <a:p>
            <a:pPr>
              <a:defRPr sz="2000"/>
            </a:pPr>
            <a:endParaRPr lang="en-US"/>
          </a:p>
        </c:txPr>
        <c:crossAx val="95825280"/>
        <c:crosses val="autoZero"/>
        <c:auto val="1"/>
        <c:lblAlgn val="ctr"/>
        <c:lblOffset val="100"/>
        <c:noMultiLvlLbl val="0"/>
      </c:catAx>
      <c:valAx>
        <c:axId val="95825280"/>
        <c:scaling>
          <c:orientation val="minMax"/>
          <c:max val="0.5"/>
          <c:min val="-0.9"/>
        </c:scaling>
        <c:delete val="0"/>
        <c:axPos val="b"/>
        <c:majorGridlines/>
        <c:numFmt formatCode="General" sourceLinked="1"/>
        <c:majorTickMark val="out"/>
        <c:minorTickMark val="none"/>
        <c:tickLblPos val="nextTo"/>
        <c:txPr>
          <a:bodyPr/>
          <a:lstStyle/>
          <a:p>
            <a:pPr>
              <a:defRPr sz="1400"/>
            </a:pPr>
            <a:endParaRPr lang="en-US"/>
          </a:p>
        </c:txPr>
        <c:crossAx val="95823744"/>
        <c:crosses val="autoZero"/>
        <c:crossBetween val="between"/>
      </c:valAx>
    </c:plotArea>
    <c:legend>
      <c:legendPos val="r"/>
      <c:layout>
        <c:manualLayout>
          <c:xMode val="edge"/>
          <c:yMode val="edge"/>
          <c:x val="0.77538068678915151"/>
          <c:y val="1.3302714100716546E-3"/>
          <c:w val="0.22245453001471235"/>
          <c:h val="0.16267823755753272"/>
        </c:manualLayout>
      </c:layout>
      <c:overlay val="1"/>
      <c:spPr>
        <a:solidFill>
          <a:schemeClr val="bg1"/>
        </a:solidFill>
      </c:spPr>
      <c:txPr>
        <a:bodyPr/>
        <a:lstStyle/>
        <a:p>
          <a:pPr>
            <a:defRPr sz="200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9.9842869641294796E-2"/>
          <c:y val="0.13948956305492546"/>
          <c:w val="0.765953302712161"/>
          <c:h val="0.66778799956400103"/>
        </c:manualLayout>
      </c:layout>
      <c:barChart>
        <c:barDir val="bar"/>
        <c:grouping val="clustered"/>
        <c:varyColors val="0"/>
        <c:ser>
          <c:idx val="2"/>
          <c:order val="0"/>
          <c:tx>
            <c:strRef>
              <c:f>'SFF Data'!$B$23</c:f>
              <c:strCache>
                <c:ptCount val="1"/>
                <c:pt idx="0">
                  <c:v>Fake IRAP 2</c:v>
                </c:pt>
              </c:strCache>
            </c:strRef>
          </c:tx>
          <c:spPr>
            <a:gradFill>
              <a:gsLst>
                <a:gs pos="0">
                  <a:schemeClr val="bg1">
                    <a:lumMod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c:spPr>
          <c:invertIfNegative val="0"/>
          <c:errBars>
            <c:errBarType val="both"/>
            <c:errValType val="cust"/>
            <c:noEndCap val="0"/>
            <c:plus>
              <c:numRef>
                <c:f>('SFF Data'!$G$19,'SFF Data'!$G$16,'SFF Data'!$G$13,'SFF Data'!$G$10,'SFF Data'!$G$7)</c:f>
                <c:numCache>
                  <c:formatCode>General</c:formatCode>
                  <c:ptCount val="5"/>
                  <c:pt idx="0">
                    <c:v>0.18890999999999999</c:v>
                  </c:pt>
                  <c:pt idx="1">
                    <c:v>0.16903000000000001</c:v>
                  </c:pt>
                  <c:pt idx="2">
                    <c:v>0.16078000000000001</c:v>
                  </c:pt>
                  <c:pt idx="3">
                    <c:v>0.21007999999999999</c:v>
                  </c:pt>
                  <c:pt idx="4">
                    <c:v>0.17576</c:v>
                  </c:pt>
                </c:numCache>
              </c:numRef>
            </c:plus>
            <c:minus>
              <c:numRef>
                <c:f>('SFF Data'!$G$19,'SFF Data'!$G$16,'SFF Data'!$G$19,'SFF Data'!$G$16,'SFF Data'!$G$13,'SFF Data'!$G$10,'SFF Data'!$G$7)</c:f>
                <c:numCache>
                  <c:formatCode>General</c:formatCode>
                  <c:ptCount val="7"/>
                  <c:pt idx="0">
                    <c:v>0.18890999999999999</c:v>
                  </c:pt>
                  <c:pt idx="1">
                    <c:v>0.16903000000000001</c:v>
                  </c:pt>
                  <c:pt idx="2">
                    <c:v>0.18890999999999999</c:v>
                  </c:pt>
                  <c:pt idx="3">
                    <c:v>0.16903000000000001</c:v>
                  </c:pt>
                  <c:pt idx="4">
                    <c:v>0.16078000000000001</c:v>
                  </c:pt>
                  <c:pt idx="5">
                    <c:v>0.21007999999999999</c:v>
                  </c:pt>
                  <c:pt idx="6">
                    <c:v>0.17576</c:v>
                  </c:pt>
                </c:numCache>
              </c:numRef>
            </c:minus>
          </c:errBars>
          <c:val>
            <c:numRef>
              <c:f>('SFF Data'!$E$19,'SFF Data'!$E$16,'SFF Data'!$E$13,'SFF Data'!$E$10,'SFF Data'!$E$7)</c:f>
              <c:numCache>
                <c:formatCode>General</c:formatCode>
                <c:ptCount val="5"/>
                <c:pt idx="0">
                  <c:v>-0.63519999999999999</c:v>
                </c:pt>
                <c:pt idx="1">
                  <c:v>-0.87809999999999999</c:v>
                </c:pt>
                <c:pt idx="2">
                  <c:v>-0.62770000000000004</c:v>
                </c:pt>
                <c:pt idx="3">
                  <c:v>-0.60580000000000001</c:v>
                </c:pt>
                <c:pt idx="4">
                  <c:v>-0.68669999999999998</c:v>
                </c:pt>
              </c:numCache>
            </c:numRef>
          </c:val>
        </c:ser>
        <c:ser>
          <c:idx val="0"/>
          <c:order val="1"/>
          <c:tx>
            <c:strRef>
              <c:f>'SFF Data'!$B$22</c:f>
              <c:strCache>
                <c:ptCount val="1"/>
                <c:pt idx="0">
                  <c:v>Fake IRAP 1</c:v>
                </c:pt>
              </c:strCache>
            </c:strRef>
          </c:tx>
          <c:spPr>
            <a:solidFill>
              <a:schemeClr val="bg1"/>
            </a:solidFill>
            <a:ln>
              <a:solidFill>
                <a:schemeClr val="tx1"/>
              </a:solidFill>
            </a:ln>
            <a:effectLst/>
          </c:spPr>
          <c:invertIfNegative val="0"/>
          <c:errBars>
            <c:errBarType val="both"/>
            <c:errValType val="cust"/>
            <c:noEndCap val="0"/>
            <c:plus>
              <c:numRef>
                <c:f>('SFF Data'!$G$18,'SFF Data'!$G$15,'SFF Data'!$G$12,'SFF Data'!$G$9,'SFF Data'!$G$6)</c:f>
                <c:numCache>
                  <c:formatCode>General</c:formatCode>
                  <c:ptCount val="5"/>
                  <c:pt idx="0">
                    <c:v>0.17337</c:v>
                  </c:pt>
                  <c:pt idx="1">
                    <c:v>0.16259000000000001</c:v>
                  </c:pt>
                  <c:pt idx="2">
                    <c:v>0.17671000000000001</c:v>
                  </c:pt>
                  <c:pt idx="3">
                    <c:v>0.19650999999999999</c:v>
                  </c:pt>
                  <c:pt idx="4">
                    <c:v>0.16549</c:v>
                  </c:pt>
                </c:numCache>
              </c:numRef>
            </c:plus>
            <c:minus>
              <c:numRef>
                <c:f>('SFF Data'!$G$18,'SFF Data'!$G$15,'SFF Data'!$G$12,'SFF Data'!$G$9,'SFF Data'!$G$6)</c:f>
                <c:numCache>
                  <c:formatCode>General</c:formatCode>
                  <c:ptCount val="5"/>
                  <c:pt idx="0">
                    <c:v>0.17337</c:v>
                  </c:pt>
                  <c:pt idx="1">
                    <c:v>0.16259000000000001</c:v>
                  </c:pt>
                  <c:pt idx="2">
                    <c:v>0.17671000000000001</c:v>
                  </c:pt>
                  <c:pt idx="3">
                    <c:v>0.19650999999999999</c:v>
                  </c:pt>
                  <c:pt idx="4">
                    <c:v>0.16549</c:v>
                  </c:pt>
                </c:numCache>
              </c:numRef>
            </c:minus>
          </c:errBars>
          <c:cat>
            <c:strRef>
              <c:f>('SFF Data'!$B$17,'SFF Data'!$B$14,'SFF Data'!$B$11,'SFF Data'!$B$8,'SFF Data'!$B$5)</c:f>
              <c:strCache>
                <c:ptCount val="5"/>
                <c:pt idx="0">
                  <c:v>Enemy-Bad</c:v>
                </c:pt>
                <c:pt idx="1">
                  <c:v>Enemy-Good</c:v>
                </c:pt>
                <c:pt idx="2">
                  <c:v>Friend-Bad</c:v>
                </c:pt>
                <c:pt idx="3">
                  <c:v>Friend-Good</c:v>
                </c:pt>
                <c:pt idx="4">
                  <c:v>Overall D</c:v>
                </c:pt>
              </c:strCache>
            </c:strRef>
          </c:cat>
          <c:val>
            <c:numRef>
              <c:f>('SFF Data'!$E$18,'SFF Data'!$E$15,'SFF Data'!$E$12,'SFF Data'!$E$9,'SFF Data'!$E$6)</c:f>
              <c:numCache>
                <c:formatCode>General</c:formatCode>
                <c:ptCount val="5"/>
                <c:pt idx="0">
                  <c:v>-0.54310000000000003</c:v>
                </c:pt>
                <c:pt idx="1">
                  <c:v>-0.70209999999999995</c:v>
                </c:pt>
                <c:pt idx="2">
                  <c:v>-0.45090000000000002</c:v>
                </c:pt>
                <c:pt idx="3">
                  <c:v>-0.57269999999999999</c:v>
                </c:pt>
                <c:pt idx="4">
                  <c:v>-0.56720000000000004</c:v>
                </c:pt>
              </c:numCache>
            </c:numRef>
          </c:val>
        </c:ser>
        <c:ser>
          <c:idx val="1"/>
          <c:order val="2"/>
          <c:tx>
            <c:strRef>
              <c:f>'SFF Data'!$B$21</c:f>
              <c:strCache>
                <c:ptCount val="1"/>
                <c:pt idx="0">
                  <c:v>Standard IRAP</c:v>
                </c:pt>
              </c:strCache>
            </c:strRef>
          </c:tx>
          <c:spPr>
            <a:solidFill>
              <a:srgbClr val="64353C"/>
            </a:solidFill>
            <a:ln>
              <a:solidFill>
                <a:schemeClr val="tx1"/>
              </a:solidFill>
            </a:ln>
            <a:effectLst/>
          </c:spPr>
          <c:invertIfNegative val="0"/>
          <c:dPt>
            <c:idx val="0"/>
            <c:invertIfNegative val="0"/>
            <c:bubble3D val="0"/>
            <c:spPr>
              <a:solidFill>
                <a:srgbClr val="64353C"/>
              </a:solidFill>
              <a:ln>
                <a:solidFill>
                  <a:schemeClr val="tx1"/>
                </a:solidFill>
              </a:ln>
              <a:effectLst>
                <a:glow rad="127000">
                  <a:schemeClr val="accent4">
                    <a:lumMod val="60000"/>
                    <a:lumOff val="40000"/>
                  </a:schemeClr>
                </a:glow>
              </a:effectLst>
            </c:spPr>
          </c:dPt>
          <c:dPt>
            <c:idx val="1"/>
            <c:invertIfNegative val="0"/>
            <c:bubble3D val="0"/>
            <c:spPr>
              <a:solidFill>
                <a:srgbClr val="64353C"/>
              </a:solidFill>
              <a:ln>
                <a:solidFill>
                  <a:schemeClr val="tx1"/>
                </a:solidFill>
              </a:ln>
              <a:effectLst>
                <a:glow rad="127000">
                  <a:schemeClr val="accent4">
                    <a:lumMod val="60000"/>
                    <a:lumOff val="40000"/>
                  </a:schemeClr>
                </a:glow>
              </a:effectLst>
            </c:spPr>
          </c:dPt>
          <c:errBars>
            <c:errBarType val="both"/>
            <c:errValType val="cust"/>
            <c:noEndCap val="0"/>
            <c:plus>
              <c:numRef>
                <c:f>('SFF Data'!$G$17,'SFF Data'!$G$14,'SFF Data'!$G$11,'SFF Data'!$G$8,'SFF Data'!$G$5)</c:f>
                <c:numCache>
                  <c:formatCode>General</c:formatCode>
                  <c:ptCount val="5"/>
                  <c:pt idx="0">
                    <c:v>8.8249999999999995E-2</c:v>
                  </c:pt>
                  <c:pt idx="1">
                    <c:v>8.8190000000000004E-2</c:v>
                  </c:pt>
                  <c:pt idx="2">
                    <c:v>7.911E-2</c:v>
                  </c:pt>
                  <c:pt idx="3">
                    <c:v>8.9270000000000002E-2</c:v>
                  </c:pt>
                  <c:pt idx="4">
                    <c:v>4.9709999999999997E-2</c:v>
                  </c:pt>
                </c:numCache>
              </c:numRef>
            </c:plus>
            <c:minus>
              <c:numRef>
                <c:f>('SFF Data'!$G$17,'SFF Data'!$G$14,'SFF Data'!$G$11,'SFF Data'!$G$8,'SFF Data'!$G$5)</c:f>
                <c:numCache>
                  <c:formatCode>General</c:formatCode>
                  <c:ptCount val="5"/>
                  <c:pt idx="0">
                    <c:v>8.8249999999999995E-2</c:v>
                  </c:pt>
                  <c:pt idx="1">
                    <c:v>8.8190000000000004E-2</c:v>
                  </c:pt>
                  <c:pt idx="2">
                    <c:v>7.911E-2</c:v>
                  </c:pt>
                  <c:pt idx="3">
                    <c:v>8.9270000000000002E-2</c:v>
                  </c:pt>
                  <c:pt idx="4">
                    <c:v>4.9709999999999997E-2</c:v>
                  </c:pt>
                </c:numCache>
              </c:numRef>
            </c:minus>
          </c:errBars>
          <c:cat>
            <c:strRef>
              <c:f>('SFF Data'!$B$17,'SFF Data'!$B$14,'SFF Data'!$B$11,'SFF Data'!$B$8,'SFF Data'!$B$5)</c:f>
              <c:strCache>
                <c:ptCount val="5"/>
                <c:pt idx="0">
                  <c:v>Enemy-Bad</c:v>
                </c:pt>
                <c:pt idx="1">
                  <c:v>Enemy-Good</c:v>
                </c:pt>
                <c:pt idx="2">
                  <c:v>Friend-Bad</c:v>
                </c:pt>
                <c:pt idx="3">
                  <c:v>Friend-Good</c:v>
                </c:pt>
                <c:pt idx="4">
                  <c:v>Overall D</c:v>
                </c:pt>
              </c:strCache>
            </c:strRef>
          </c:cat>
          <c:val>
            <c:numRef>
              <c:f>('SFF Data'!$E$17,'SFF Data'!$E$14,'SFF Data'!$E$11,'SFF Data'!$E$8,'SFF Data'!$E$5)</c:f>
              <c:numCache>
                <c:formatCode>General</c:formatCode>
                <c:ptCount val="5"/>
                <c:pt idx="0">
                  <c:v>0.1036</c:v>
                </c:pt>
                <c:pt idx="1">
                  <c:v>-0.1134</c:v>
                </c:pt>
                <c:pt idx="2">
                  <c:v>0.22389999999999999</c:v>
                </c:pt>
                <c:pt idx="3">
                  <c:v>0.34839999999999999</c:v>
                </c:pt>
                <c:pt idx="4">
                  <c:v>0.1406</c:v>
                </c:pt>
              </c:numCache>
            </c:numRef>
          </c:val>
        </c:ser>
        <c:dLbls>
          <c:showLegendKey val="0"/>
          <c:showVal val="0"/>
          <c:showCatName val="0"/>
          <c:showSerName val="0"/>
          <c:showPercent val="0"/>
          <c:showBubbleSize val="0"/>
        </c:dLbls>
        <c:gapWidth val="150"/>
        <c:axId val="95904512"/>
        <c:axId val="95906048"/>
      </c:barChart>
      <c:catAx>
        <c:axId val="95904512"/>
        <c:scaling>
          <c:orientation val="minMax"/>
        </c:scaling>
        <c:delete val="0"/>
        <c:axPos val="l"/>
        <c:numFmt formatCode="General" sourceLinked="0"/>
        <c:majorTickMark val="out"/>
        <c:minorTickMark val="none"/>
        <c:tickLblPos val="low"/>
        <c:txPr>
          <a:bodyPr/>
          <a:lstStyle/>
          <a:p>
            <a:pPr>
              <a:defRPr sz="2000"/>
            </a:pPr>
            <a:endParaRPr lang="en-US"/>
          </a:p>
        </c:txPr>
        <c:crossAx val="95906048"/>
        <c:crosses val="autoZero"/>
        <c:auto val="1"/>
        <c:lblAlgn val="ctr"/>
        <c:lblOffset val="100"/>
        <c:noMultiLvlLbl val="0"/>
      </c:catAx>
      <c:valAx>
        <c:axId val="95906048"/>
        <c:scaling>
          <c:orientation val="minMax"/>
          <c:max val="0.60000000000000009"/>
          <c:min val="-1"/>
        </c:scaling>
        <c:delete val="0"/>
        <c:axPos val="b"/>
        <c:majorGridlines/>
        <c:numFmt formatCode="General" sourceLinked="1"/>
        <c:majorTickMark val="out"/>
        <c:minorTickMark val="none"/>
        <c:tickLblPos val="nextTo"/>
        <c:txPr>
          <a:bodyPr/>
          <a:lstStyle/>
          <a:p>
            <a:pPr>
              <a:defRPr sz="1400"/>
            </a:pPr>
            <a:endParaRPr lang="en-US"/>
          </a:p>
        </c:txPr>
        <c:crossAx val="95904512"/>
        <c:crosses val="autoZero"/>
        <c:crossBetween val="between"/>
      </c:valAx>
    </c:plotArea>
    <c:legend>
      <c:legendPos val="r"/>
      <c:layout>
        <c:manualLayout>
          <c:xMode val="edge"/>
          <c:yMode val="edge"/>
          <c:x val="0.78785411198600175"/>
          <c:y val="1.6071741032370943E-3"/>
          <c:w val="0.21104682972953082"/>
          <c:h val="0.15338871479417265"/>
        </c:manualLayout>
      </c:layout>
      <c:overlay val="1"/>
      <c:spPr>
        <a:solidFill>
          <a:schemeClr val="bg1"/>
        </a:solidFill>
      </c:spPr>
      <c:txPr>
        <a:bodyPr/>
        <a:lstStyle/>
        <a:p>
          <a:pPr>
            <a:defRPr sz="2000"/>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0.18167</cdr:x>
      <cdr:y>0.87755</cdr:y>
    </cdr:from>
    <cdr:to>
      <cdr:x>0.92474</cdr:x>
      <cdr:y>0.99225</cdr:y>
    </cdr:to>
    <cdr:sp macro="" textlink="">
      <cdr:nvSpPr>
        <cdr:cNvPr id="2" name="Left-Right Arrow 1"/>
        <cdr:cNvSpPr/>
      </cdr:nvSpPr>
      <cdr:spPr>
        <a:xfrm xmlns:a="http://schemas.openxmlformats.org/drawingml/2006/main">
          <a:off x="1661189" y="5805830"/>
          <a:ext cx="6794653" cy="758849"/>
        </a:xfrm>
        <a:prstGeom xmlns:a="http://schemas.openxmlformats.org/drawingml/2006/main" prst="leftRightArrow">
          <a:avLst>
            <a:gd name="adj1" fmla="val 52966"/>
            <a:gd name="adj2" fmla="val 50000"/>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nchor="b" anchorCtr="1"/>
        <a:lstStyle xmlns:a="http://schemas.openxmlformats.org/drawingml/2006/main"/>
        <a:p xmlns:a="http://schemas.openxmlformats.org/drawingml/2006/main">
          <a:r>
            <a:rPr lang="en-US" sz="1800" baseline="0" dirty="0">
              <a:solidFill>
                <a:schemeClr val="tx1"/>
              </a:solidFill>
            </a:rPr>
            <a:t>Pro-Enemy		</a:t>
          </a:r>
          <a:r>
            <a:rPr lang="en-US" sz="1800" baseline="0" dirty="0" smtClean="0">
              <a:solidFill>
                <a:schemeClr val="tx1"/>
              </a:solidFill>
            </a:rPr>
            <a:t>Pro-Friend</a:t>
          </a:r>
          <a:endParaRPr lang="en-US" sz="1800" dirty="0">
            <a:solidFill>
              <a:schemeClr val="tx1"/>
            </a:solidFill>
          </a:endParaRPr>
        </a:p>
      </cdr:txBody>
    </cdr:sp>
  </cdr:relSizeAnchor>
  <cdr:relSizeAnchor xmlns:cdr="http://schemas.openxmlformats.org/drawingml/2006/chartDrawing">
    <cdr:from>
      <cdr:x>0.39306</cdr:x>
      <cdr:y>0.02212</cdr:y>
    </cdr:from>
    <cdr:to>
      <cdr:x>0.78103</cdr:x>
      <cdr:y>0.08848</cdr:y>
    </cdr:to>
    <cdr:sp macro="" textlink="">
      <cdr:nvSpPr>
        <cdr:cNvPr id="3" name="TextBox 2"/>
        <cdr:cNvSpPr txBox="1"/>
      </cdr:nvSpPr>
      <cdr:spPr>
        <a:xfrm xmlns:a="http://schemas.openxmlformats.org/drawingml/2006/main">
          <a:off x="2941320" y="114300"/>
          <a:ext cx="2903220" cy="342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t>Overall D</a:t>
          </a:r>
          <a:r>
            <a:rPr lang="en-US" sz="1600" dirty="0"/>
            <a:t>IRAP</a:t>
          </a:r>
          <a:r>
            <a:rPr lang="en-US" sz="2400" dirty="0"/>
            <a:t> Scores</a:t>
          </a:r>
        </a:p>
      </cdr:txBody>
    </cdr:sp>
  </cdr:relSizeAnchor>
</c:userShapes>
</file>

<file path=ppt/drawings/drawing2.xml><?xml version="1.0" encoding="utf-8"?>
<c:userShapes xmlns:c="http://schemas.openxmlformats.org/drawingml/2006/chart">
  <cdr:relSizeAnchor xmlns:cdr="http://schemas.openxmlformats.org/drawingml/2006/chartDrawing">
    <cdr:from>
      <cdr:x>0.1465</cdr:x>
      <cdr:y>0.87585</cdr:y>
    </cdr:from>
    <cdr:to>
      <cdr:x>0.87059</cdr:x>
      <cdr:y>0.99055</cdr:y>
    </cdr:to>
    <cdr:sp macro="" textlink="">
      <cdr:nvSpPr>
        <cdr:cNvPr id="2" name="Left-Right Arrow 1"/>
        <cdr:cNvSpPr/>
      </cdr:nvSpPr>
      <cdr:spPr>
        <a:xfrm xmlns:a="http://schemas.openxmlformats.org/drawingml/2006/main">
          <a:off x="1339595" y="5653251"/>
          <a:ext cx="6621063" cy="740341"/>
        </a:xfrm>
        <a:prstGeom xmlns:a="http://schemas.openxmlformats.org/drawingml/2006/main" prst="leftRightArrow">
          <a:avLst>
            <a:gd name="adj1" fmla="val 52966"/>
            <a:gd name="adj2" fmla="val 50000"/>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nchor="b" anchorCtr="1"/>
        <a:lstStyle xmlns:a="http://schemas.openxmlformats.org/drawingml/2006/main"/>
        <a:p xmlns:a="http://schemas.openxmlformats.org/drawingml/2006/main">
          <a:r>
            <a:rPr lang="en-US" sz="2000">
              <a:solidFill>
                <a:schemeClr val="tx1"/>
              </a:solidFill>
            </a:rPr>
            <a:t>Pro-Enemy</a:t>
          </a:r>
          <a:r>
            <a:rPr lang="en-US" sz="2000" baseline="0">
              <a:solidFill>
                <a:schemeClr val="tx1"/>
              </a:solidFill>
            </a:rPr>
            <a:t>		Pro-Friend</a:t>
          </a:r>
          <a:endParaRPr lang="en-US" sz="2000">
            <a:solidFill>
              <a:schemeClr val="tx1"/>
            </a:solidFill>
          </a:endParaRPr>
        </a:p>
      </cdr:txBody>
    </cdr:sp>
  </cdr:relSizeAnchor>
  <cdr:relSizeAnchor xmlns:cdr="http://schemas.openxmlformats.org/drawingml/2006/chartDrawing">
    <cdr:from>
      <cdr:x>0.20883</cdr:x>
      <cdr:y>0.03779</cdr:y>
    </cdr:from>
    <cdr:to>
      <cdr:x>0.83533</cdr:x>
      <cdr:y>0.12146</cdr:y>
    </cdr:to>
    <cdr:sp macro="" textlink="">
      <cdr:nvSpPr>
        <cdr:cNvPr id="9" name="TextBox 8"/>
        <cdr:cNvSpPr txBox="1"/>
      </cdr:nvSpPr>
      <cdr:spPr>
        <a:xfrm xmlns:a="http://schemas.openxmlformats.org/drawingml/2006/main">
          <a:off x="1783237" y="219958"/>
          <a:ext cx="5349711" cy="4870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t>Standard-Standard-Faking IRAP order</a:t>
          </a:r>
        </a:p>
      </cdr:txBody>
    </cdr:sp>
  </cdr:relSizeAnchor>
</c:userShapes>
</file>

<file path=ppt/drawings/drawing3.xml><?xml version="1.0" encoding="utf-8"?>
<c:userShapes xmlns:c="http://schemas.openxmlformats.org/drawingml/2006/chart">
  <cdr:relSizeAnchor xmlns:cdr="http://schemas.openxmlformats.org/drawingml/2006/chartDrawing">
    <cdr:from>
      <cdr:x>0.14706</cdr:x>
      <cdr:y>0.87585</cdr:y>
    </cdr:from>
    <cdr:to>
      <cdr:x>0.91324</cdr:x>
      <cdr:y>0.99055</cdr:y>
    </cdr:to>
    <cdr:sp macro="" textlink="">
      <cdr:nvSpPr>
        <cdr:cNvPr id="2" name="Left-Right Arrow 1"/>
        <cdr:cNvSpPr/>
      </cdr:nvSpPr>
      <cdr:spPr>
        <a:xfrm xmlns:a="http://schemas.openxmlformats.org/drawingml/2006/main">
          <a:off x="1344707" y="5841693"/>
          <a:ext cx="7005918" cy="765019"/>
        </a:xfrm>
        <a:prstGeom xmlns:a="http://schemas.openxmlformats.org/drawingml/2006/main" prst="leftRightArrow">
          <a:avLst>
            <a:gd name="adj1" fmla="val 52966"/>
            <a:gd name="adj2" fmla="val 50000"/>
          </a:avLst>
        </a:prstGeom>
        <a:solidFill xmlns:a="http://schemas.openxmlformats.org/drawingml/2006/main">
          <a:schemeClr val="bg1"/>
        </a:solidFill>
        <a:ln xmlns:a="http://schemas.openxmlformats.org/drawingml/2006/main">
          <a:solidFill>
            <a:schemeClr val="tx1"/>
          </a:solid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nchor="b" anchorCtr="1"/>
        <a:lstStyle xmlns:a="http://schemas.openxmlformats.org/drawingml/2006/main"/>
        <a:p xmlns:a="http://schemas.openxmlformats.org/drawingml/2006/main">
          <a:r>
            <a:rPr lang="en-US" sz="2000">
              <a:solidFill>
                <a:schemeClr val="tx1"/>
              </a:solidFill>
            </a:rPr>
            <a:t>Pro-Enemy</a:t>
          </a:r>
          <a:r>
            <a:rPr lang="en-US" sz="2000" baseline="0">
              <a:solidFill>
                <a:schemeClr val="tx1"/>
              </a:solidFill>
            </a:rPr>
            <a:t>		Pro-Friend</a:t>
          </a:r>
          <a:endParaRPr lang="en-US" sz="2000">
            <a:solidFill>
              <a:schemeClr val="tx1"/>
            </a:solidFill>
          </a:endParaRPr>
        </a:p>
      </cdr:txBody>
    </cdr:sp>
  </cdr:relSizeAnchor>
  <cdr:relSizeAnchor xmlns:cdr="http://schemas.openxmlformats.org/drawingml/2006/chartDrawing">
    <cdr:from>
      <cdr:x>0.20883</cdr:x>
      <cdr:y>0.03779</cdr:y>
    </cdr:from>
    <cdr:to>
      <cdr:x>0.83533</cdr:x>
      <cdr:y>0.12146</cdr:y>
    </cdr:to>
    <cdr:sp macro="" textlink="">
      <cdr:nvSpPr>
        <cdr:cNvPr id="9" name="TextBox 8"/>
        <cdr:cNvSpPr txBox="1"/>
      </cdr:nvSpPr>
      <cdr:spPr>
        <a:xfrm xmlns:a="http://schemas.openxmlformats.org/drawingml/2006/main">
          <a:off x="1783237" y="219958"/>
          <a:ext cx="5349711" cy="4870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a:t>Standard-Faking-Faking IRAP order</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E6F9D145-CBE9-4227-9BE5-E65735F570BF}" type="datetimeFigureOut">
              <a:rPr lang="en-US" smtClean="0"/>
              <a:t>7/2/2014</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AD93CAEA-9AAC-4000-AE1B-1009E8E8FBE9}" type="slidenum">
              <a:rPr lang="en-US" smtClean="0"/>
              <a:t>‹#›</a:t>
            </a:fld>
            <a:endParaRPr lang="en-US"/>
          </a:p>
        </p:txBody>
      </p:sp>
    </p:spTree>
    <p:extLst>
      <p:ext uri="{BB962C8B-B14F-4D97-AF65-F5344CB8AC3E}">
        <p14:creationId xmlns:p14="http://schemas.microsoft.com/office/powerpoint/2010/main" val="1934501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75107" y="344107"/>
            <a:ext cx="3194685" cy="2395414"/>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475107" y="3083628"/>
            <a:ext cx="6254877" cy="583379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7669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600" dirty="0" smtClean="0"/>
          </a:p>
          <a:p>
            <a:pPr marL="235572" indent="-235572">
              <a:buFont typeface="+mj-lt"/>
              <a:buAutoNum type="arabicPeriod"/>
            </a:pPr>
            <a:endParaRPr lang="en-US" sz="1600" dirty="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1</a:t>
            </a:fld>
            <a:endParaRPr lang="en-US"/>
          </a:p>
        </p:txBody>
      </p:sp>
    </p:spTree>
    <p:extLst>
      <p:ext uri="{BB962C8B-B14F-4D97-AF65-F5344CB8AC3E}">
        <p14:creationId xmlns:p14="http://schemas.microsoft.com/office/powerpoint/2010/main" val="4254902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200" strike="sng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10</a:t>
            </a:fld>
            <a:endParaRPr lang="en-US"/>
          </a:p>
        </p:txBody>
      </p:sp>
    </p:spTree>
    <p:extLst>
      <p:ext uri="{BB962C8B-B14F-4D97-AF65-F5344CB8AC3E}">
        <p14:creationId xmlns:p14="http://schemas.microsoft.com/office/powerpoint/2010/main" val="1478211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11</a:t>
            </a:fld>
            <a:endParaRPr lang="en-US"/>
          </a:p>
        </p:txBody>
      </p:sp>
    </p:spTree>
    <p:extLst>
      <p:ext uri="{BB962C8B-B14F-4D97-AF65-F5344CB8AC3E}">
        <p14:creationId xmlns:p14="http://schemas.microsoft.com/office/powerpoint/2010/main" val="4115859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12</a:t>
            </a:fld>
            <a:endParaRPr lang="en-US"/>
          </a:p>
        </p:txBody>
      </p:sp>
    </p:spTree>
    <p:extLst>
      <p:ext uri="{BB962C8B-B14F-4D97-AF65-F5344CB8AC3E}">
        <p14:creationId xmlns:p14="http://schemas.microsoft.com/office/powerpoint/2010/main" val="2751085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13</a:t>
            </a:fld>
            <a:endParaRPr lang="en-US"/>
          </a:p>
        </p:txBody>
      </p:sp>
    </p:spTree>
    <p:extLst>
      <p:ext uri="{BB962C8B-B14F-4D97-AF65-F5344CB8AC3E}">
        <p14:creationId xmlns:p14="http://schemas.microsoft.com/office/powerpoint/2010/main" val="3931417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lvl="0" indent="0" defTabSz="942289">
              <a:buFont typeface="Arial" panose="020B0604020202020204" pitchFamily="34" charset="0"/>
              <a:buNone/>
              <a:defRPr/>
            </a:pPr>
            <a:endParaRPr lang="en-US" sz="1600" baseline="0" dirty="0" smtClean="0">
              <a:sym typeface="Wingdings" panose="05000000000000000000" pitchFamily="2" charset="2"/>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14</a:t>
            </a:fld>
            <a:endParaRPr lang="en-US"/>
          </a:p>
        </p:txBody>
      </p:sp>
    </p:spTree>
    <p:extLst>
      <p:ext uri="{BB962C8B-B14F-4D97-AF65-F5344CB8AC3E}">
        <p14:creationId xmlns:p14="http://schemas.microsoft.com/office/powerpoint/2010/main" val="569616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15</a:t>
            </a:fld>
            <a:endParaRPr lang="en-US"/>
          </a:p>
        </p:txBody>
      </p:sp>
    </p:spTree>
    <p:extLst>
      <p:ext uri="{BB962C8B-B14F-4D97-AF65-F5344CB8AC3E}">
        <p14:creationId xmlns:p14="http://schemas.microsoft.com/office/powerpoint/2010/main" val="730798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defTabSz="942289">
              <a:defRPr/>
            </a:pPr>
            <a:endParaRPr lang="en-US" sz="1600" b="1" u="sng"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16</a:t>
            </a:fld>
            <a:endParaRPr lang="en-US"/>
          </a:p>
        </p:txBody>
      </p:sp>
    </p:spTree>
    <p:extLst>
      <p:ext uri="{BB962C8B-B14F-4D97-AF65-F5344CB8AC3E}">
        <p14:creationId xmlns:p14="http://schemas.microsoft.com/office/powerpoint/2010/main" val="3673669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400" b="1" i="0" u="sng"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17</a:t>
            </a:fld>
            <a:endParaRPr lang="en-US"/>
          </a:p>
        </p:txBody>
      </p:sp>
    </p:spTree>
    <p:extLst>
      <p:ext uri="{BB962C8B-B14F-4D97-AF65-F5344CB8AC3E}">
        <p14:creationId xmlns:p14="http://schemas.microsoft.com/office/powerpoint/2010/main" val="1421734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u="none"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18</a:t>
            </a:fld>
            <a:endParaRPr lang="en-US"/>
          </a:p>
        </p:txBody>
      </p:sp>
    </p:spTree>
    <p:extLst>
      <p:ext uri="{BB962C8B-B14F-4D97-AF65-F5344CB8AC3E}">
        <p14:creationId xmlns:p14="http://schemas.microsoft.com/office/powerpoint/2010/main" val="3606353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strike="sngStrike"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19</a:t>
            </a:fld>
            <a:endParaRPr lang="en-US"/>
          </a:p>
        </p:txBody>
      </p:sp>
    </p:spTree>
    <p:extLst>
      <p:ext uri="{BB962C8B-B14F-4D97-AF65-F5344CB8AC3E}">
        <p14:creationId xmlns:p14="http://schemas.microsoft.com/office/powerpoint/2010/main" val="2754128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sngStrike"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2</a:t>
            </a:fld>
            <a:endParaRPr lang="en-US"/>
          </a:p>
        </p:txBody>
      </p:sp>
    </p:spTree>
    <p:extLst>
      <p:ext uri="{BB962C8B-B14F-4D97-AF65-F5344CB8AC3E}">
        <p14:creationId xmlns:p14="http://schemas.microsoft.com/office/powerpoint/2010/main" val="1028533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20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20</a:t>
            </a:fld>
            <a:endParaRPr lang="en-US"/>
          </a:p>
        </p:txBody>
      </p:sp>
    </p:spTree>
    <p:extLst>
      <p:ext uri="{BB962C8B-B14F-4D97-AF65-F5344CB8AC3E}">
        <p14:creationId xmlns:p14="http://schemas.microsoft.com/office/powerpoint/2010/main" val="3133379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trike="sngStrike" dirty="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21</a:t>
            </a:fld>
            <a:endParaRPr lang="en-US"/>
          </a:p>
        </p:txBody>
      </p:sp>
    </p:spTree>
    <p:extLst>
      <p:ext uri="{BB962C8B-B14F-4D97-AF65-F5344CB8AC3E}">
        <p14:creationId xmlns:p14="http://schemas.microsoft.com/office/powerpoint/2010/main" val="3515634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lvl="0" indent="0" algn="l" defTabSz="94228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22</a:t>
            </a:fld>
            <a:endParaRPr lang="en-US"/>
          </a:p>
        </p:txBody>
      </p:sp>
    </p:spTree>
    <p:extLst>
      <p:ext uri="{BB962C8B-B14F-4D97-AF65-F5344CB8AC3E}">
        <p14:creationId xmlns:p14="http://schemas.microsoft.com/office/powerpoint/2010/main" val="32442148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742950" lvl="1" indent="-285750">
              <a:buFont typeface="Arial" panose="020B0604020202020204" pitchFamily="34" charset="0"/>
              <a:buChar char="•"/>
            </a:pPr>
            <a:endParaRPr lang="en-US" sz="160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23</a:t>
            </a:fld>
            <a:endParaRPr lang="en-US"/>
          </a:p>
        </p:txBody>
      </p:sp>
    </p:spTree>
    <p:extLst>
      <p:ext uri="{BB962C8B-B14F-4D97-AF65-F5344CB8AC3E}">
        <p14:creationId xmlns:p14="http://schemas.microsoft.com/office/powerpoint/2010/main" val="285895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400" b="1" u="sng"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24</a:t>
            </a:fld>
            <a:endParaRPr lang="en-US"/>
          </a:p>
        </p:txBody>
      </p:sp>
    </p:spTree>
    <p:extLst>
      <p:ext uri="{BB962C8B-B14F-4D97-AF65-F5344CB8AC3E}">
        <p14:creationId xmlns:p14="http://schemas.microsoft.com/office/powerpoint/2010/main" val="1515828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b="1" u="sng"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25</a:t>
            </a:fld>
            <a:endParaRPr lang="en-US"/>
          </a:p>
        </p:txBody>
      </p:sp>
    </p:spTree>
    <p:extLst>
      <p:ext uri="{BB962C8B-B14F-4D97-AF65-F5344CB8AC3E}">
        <p14:creationId xmlns:p14="http://schemas.microsoft.com/office/powerpoint/2010/main" val="11560352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lvl="0" indent="0" defTabSz="942289">
              <a:buFont typeface="Arial" panose="020B0604020202020204" pitchFamily="34" charset="0"/>
              <a:buNone/>
              <a:defRPr/>
            </a:pPr>
            <a:endParaRPr lang="en-US" sz="1600" baseline="0" dirty="0" smtClean="0">
              <a:sym typeface="Wingdings" panose="05000000000000000000" pitchFamily="2" charset="2"/>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26</a:t>
            </a:fld>
            <a:endParaRPr lang="en-US"/>
          </a:p>
        </p:txBody>
      </p:sp>
    </p:spTree>
    <p:extLst>
      <p:ext uri="{BB962C8B-B14F-4D97-AF65-F5344CB8AC3E}">
        <p14:creationId xmlns:p14="http://schemas.microsoft.com/office/powerpoint/2010/main" val="1102659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b="1" u="sng"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27</a:t>
            </a:fld>
            <a:endParaRPr lang="en-US"/>
          </a:p>
        </p:txBody>
      </p:sp>
    </p:spTree>
    <p:extLst>
      <p:ext uri="{BB962C8B-B14F-4D97-AF65-F5344CB8AC3E}">
        <p14:creationId xmlns:p14="http://schemas.microsoft.com/office/powerpoint/2010/main" val="1555958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600" b="1" u="sng"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28</a:t>
            </a:fld>
            <a:endParaRPr lang="en-US"/>
          </a:p>
        </p:txBody>
      </p:sp>
    </p:spTree>
    <p:extLst>
      <p:ext uri="{BB962C8B-B14F-4D97-AF65-F5344CB8AC3E}">
        <p14:creationId xmlns:p14="http://schemas.microsoft.com/office/powerpoint/2010/main" val="796678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600" b="1" u="sng"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29</a:t>
            </a:fld>
            <a:endParaRPr lang="en-US"/>
          </a:p>
        </p:txBody>
      </p:sp>
    </p:spTree>
    <p:extLst>
      <p:ext uri="{BB962C8B-B14F-4D97-AF65-F5344CB8AC3E}">
        <p14:creationId xmlns:p14="http://schemas.microsoft.com/office/powerpoint/2010/main" val="111597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sng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3</a:t>
            </a:fld>
            <a:endParaRPr lang="en-US"/>
          </a:p>
        </p:txBody>
      </p:sp>
    </p:spTree>
    <p:extLst>
      <p:ext uri="{BB962C8B-B14F-4D97-AF65-F5344CB8AC3E}">
        <p14:creationId xmlns:p14="http://schemas.microsoft.com/office/powerpoint/2010/main" val="31768553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endParaRPr lang="en-US" sz="1600" b="0"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30</a:t>
            </a:fld>
            <a:endParaRPr lang="en-US"/>
          </a:p>
        </p:txBody>
      </p:sp>
    </p:spTree>
    <p:extLst>
      <p:ext uri="{BB962C8B-B14F-4D97-AF65-F5344CB8AC3E}">
        <p14:creationId xmlns:p14="http://schemas.microsoft.com/office/powerpoint/2010/main" val="21600092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285750" lvl="0" indent="-285750">
              <a:buFont typeface="Arial" panose="020B0604020202020204" pitchFamily="34" charset="0"/>
              <a:buChar char="•"/>
            </a:pPr>
            <a:endParaRPr lang="en-US" sz="1600" b="0"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31</a:t>
            </a:fld>
            <a:endParaRPr lang="en-US"/>
          </a:p>
        </p:txBody>
      </p:sp>
    </p:spTree>
    <p:extLst>
      <p:ext uri="{BB962C8B-B14F-4D97-AF65-F5344CB8AC3E}">
        <p14:creationId xmlns:p14="http://schemas.microsoft.com/office/powerpoint/2010/main" val="12394041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1881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75056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strike="sngStrike" dirty="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35</a:t>
            </a:fld>
            <a:endParaRPr lang="en-US"/>
          </a:p>
        </p:txBody>
      </p:sp>
    </p:spTree>
    <p:extLst>
      <p:ext uri="{BB962C8B-B14F-4D97-AF65-F5344CB8AC3E}">
        <p14:creationId xmlns:p14="http://schemas.microsoft.com/office/powerpoint/2010/main" val="522766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7FE7F208-2CFE-40F3-A1C0-0CA07512FF56}" type="slidenum">
              <a:rPr lang="en-US" smtClean="0"/>
              <a:t>36</a:t>
            </a:fld>
            <a:endParaRPr lang="en-US"/>
          </a:p>
        </p:txBody>
      </p:sp>
    </p:spTree>
    <p:extLst>
      <p:ext uri="{BB962C8B-B14F-4D97-AF65-F5344CB8AC3E}">
        <p14:creationId xmlns:p14="http://schemas.microsoft.com/office/powerpoint/2010/main" val="163662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b="1" u="none"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4</a:t>
            </a:fld>
            <a:endParaRPr lang="en-US"/>
          </a:p>
        </p:txBody>
      </p:sp>
    </p:spTree>
    <p:extLst>
      <p:ext uri="{BB962C8B-B14F-4D97-AF65-F5344CB8AC3E}">
        <p14:creationId xmlns:p14="http://schemas.microsoft.com/office/powerpoint/2010/main" val="2783331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5</a:t>
            </a:fld>
            <a:endParaRPr lang="en-US"/>
          </a:p>
        </p:txBody>
      </p:sp>
    </p:spTree>
    <p:extLst>
      <p:ext uri="{BB962C8B-B14F-4D97-AF65-F5344CB8AC3E}">
        <p14:creationId xmlns:p14="http://schemas.microsoft.com/office/powerpoint/2010/main" val="1755057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lvl="1" defTabSz="942289">
              <a:defRPr/>
            </a:pPr>
            <a:endParaRPr lang="en-US" sz="1600" baseline="0" dirty="0" smtClean="0"/>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6</a:t>
            </a:fld>
            <a:endParaRPr lang="en-US"/>
          </a:p>
        </p:txBody>
      </p:sp>
    </p:spTree>
    <p:extLst>
      <p:ext uri="{BB962C8B-B14F-4D97-AF65-F5344CB8AC3E}">
        <p14:creationId xmlns:p14="http://schemas.microsoft.com/office/powerpoint/2010/main" val="3870849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kern="1200" baseline="0" dirty="0" smtClean="0">
              <a:solidFill>
                <a:schemeClr val="tx1"/>
              </a:solidFill>
              <a:effectLst/>
              <a:latin typeface="+mn-lt"/>
              <a:ea typeface="+mn-ea"/>
              <a:cs typeface="+mn-cs"/>
            </a:endParaRPr>
          </a:p>
          <a:p>
            <a:pPr marL="457200" lvl="1"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7</a:t>
            </a:fld>
            <a:endParaRPr lang="en-US"/>
          </a:p>
        </p:txBody>
      </p:sp>
    </p:spTree>
    <p:extLst>
      <p:ext uri="{BB962C8B-B14F-4D97-AF65-F5344CB8AC3E}">
        <p14:creationId xmlns:p14="http://schemas.microsoft.com/office/powerpoint/2010/main" val="3134517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endParaRPr lang="en-US" sz="1400" b="1" i="0" u="sng" strike="noStrike"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8</a:t>
            </a:fld>
            <a:endParaRPr lang="en-US"/>
          </a:p>
        </p:txBody>
      </p:sp>
    </p:spTree>
    <p:extLst>
      <p:ext uri="{BB962C8B-B14F-4D97-AF65-F5344CB8AC3E}">
        <p14:creationId xmlns:p14="http://schemas.microsoft.com/office/powerpoint/2010/main" val="1897226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4663" y="344488"/>
            <a:ext cx="3195637" cy="23955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u="sng"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4023092" y="8917422"/>
            <a:ext cx="3077739" cy="471053"/>
          </a:xfrm>
          <a:prstGeom prst="rect">
            <a:avLst/>
          </a:prstGeom>
        </p:spPr>
        <p:txBody>
          <a:bodyPr/>
          <a:lstStyle/>
          <a:p>
            <a:fld id="{2CB13FA2-A8A5-47E4-916B-746BCCDFFDE7}" type="slidenum">
              <a:rPr lang="en-US" smtClean="0"/>
              <a:t>9</a:t>
            </a:fld>
            <a:endParaRPr lang="en-US"/>
          </a:p>
        </p:txBody>
      </p:sp>
    </p:spTree>
    <p:extLst>
      <p:ext uri="{BB962C8B-B14F-4D97-AF65-F5344CB8AC3E}">
        <p14:creationId xmlns:p14="http://schemas.microsoft.com/office/powerpoint/2010/main" val="107617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83129" y="251791"/>
            <a:ext cx="6663691" cy="3207025"/>
          </a:xfrm>
        </p:spPr>
        <p:txBody>
          <a:bodyPr anchor="b"/>
          <a:lstStyle>
            <a:lvl1pPr algn="l">
              <a:defRPr sz="4800"/>
            </a:lvl1pPr>
          </a:lstStyle>
          <a:p>
            <a:r>
              <a:rPr lang="en-US" dirty="0" smtClean="0"/>
              <a:t>Title</a:t>
            </a:r>
            <a:endParaRPr lang="en-US" dirty="0"/>
          </a:p>
        </p:txBody>
      </p:sp>
      <p:sp>
        <p:nvSpPr>
          <p:cNvPr id="3" name="Subtitle 2"/>
          <p:cNvSpPr>
            <a:spLocks noGrp="1"/>
          </p:cNvSpPr>
          <p:nvPr>
            <p:ph type="subTitle" idx="1" hasCustomPrompt="1"/>
          </p:nvPr>
        </p:nvSpPr>
        <p:spPr>
          <a:xfrm>
            <a:off x="2183130" y="3939375"/>
            <a:ext cx="6663690" cy="2316281"/>
          </a:xfrm>
        </p:spPr>
        <p:txBody>
          <a:bodyPr>
            <a:normAutofit/>
          </a:bodyPr>
          <a:lstStyle>
            <a:lvl1pPr marL="0" indent="0" algn="l">
              <a:buNone/>
              <a:defRPr sz="2800" baseline="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dirty="0" smtClean="0"/>
              <a:t>Authors</a:t>
            </a:r>
            <a:endParaRPr lang="en-US" dirty="0"/>
          </a:p>
        </p:txBody>
      </p:sp>
      <p:cxnSp>
        <p:nvCxnSpPr>
          <p:cNvPr id="4" name="Straight Connector 3"/>
          <p:cNvCxnSpPr/>
          <p:nvPr userDrawn="1"/>
        </p:nvCxnSpPr>
        <p:spPr>
          <a:xfrm flipV="1">
            <a:off x="2183130" y="3693381"/>
            <a:ext cx="6663690" cy="11430"/>
          </a:xfrm>
          <a:prstGeom prst="line">
            <a:avLst/>
          </a:prstGeom>
          <a:ln w="31750">
            <a:solidFill>
              <a:srgbClr val="683A3C"/>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0"/>
          </p:nvPr>
        </p:nvSpPr>
        <p:spPr/>
        <p:txBody>
          <a:bodyPr/>
          <a:lstStyle/>
          <a:p>
            <a:fld id="{262D1F34-FF52-4109-B892-C274A63F074E}" type="slidenum">
              <a:rPr lang="en-US" smtClean="0"/>
              <a:pPr/>
              <a:t>‹#›</a:t>
            </a:fld>
            <a:endParaRPr lang="en-US"/>
          </a:p>
        </p:txBody>
      </p:sp>
    </p:spTree>
    <p:extLst>
      <p:ext uri="{BB962C8B-B14F-4D97-AF65-F5344CB8AC3E}">
        <p14:creationId xmlns:p14="http://schemas.microsoft.com/office/powerpoint/2010/main" val="38924925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69427" y="6370524"/>
            <a:ext cx="1188856" cy="365125"/>
          </a:xfrm>
          <a:prstGeom prst="rect">
            <a:avLst/>
          </a:prstGeom>
        </p:spPr>
        <p:txBody>
          <a:bodyPr/>
          <a:lstStyle/>
          <a:p>
            <a:endParaRPr lang="en-US" dirty="0"/>
          </a:p>
        </p:txBody>
      </p:sp>
      <p:sp>
        <p:nvSpPr>
          <p:cNvPr id="2" name="Title 1"/>
          <p:cNvSpPr>
            <a:spLocks noGrp="1"/>
          </p:cNvSpPr>
          <p:nvPr>
            <p:ph type="title"/>
          </p:nvPr>
        </p:nvSpPr>
        <p:spPr>
          <a:xfrm>
            <a:off x="1497330" y="365129"/>
            <a:ext cx="7018020"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3100" y="1825625"/>
            <a:ext cx="65722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1703070" y="1690692"/>
            <a:ext cx="6812280" cy="0"/>
          </a:xfrm>
          <a:prstGeom prst="line">
            <a:avLst/>
          </a:prstGeom>
          <a:ln w="31750">
            <a:solidFill>
              <a:srgbClr val="683A3C"/>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69427" y="6366317"/>
            <a:ext cx="457176" cy="369332"/>
          </a:xfrm>
          <a:prstGeom prst="rect">
            <a:avLst/>
          </a:prstGeom>
        </p:spPr>
        <p:txBody>
          <a:bodyPr wrap="none">
            <a:spAutoFit/>
          </a:bodyPr>
          <a:lstStyle/>
          <a:p>
            <a:fld id="{E9E935CC-2F08-46E3-A8D8-0B4D159680D6}" type="slidenum">
              <a:rPr lang="en-US" smtClean="0"/>
              <a:pPr/>
              <a:t>‹#›</a:t>
            </a:fld>
            <a:endParaRPr lang="en-US" dirty="0"/>
          </a:p>
        </p:txBody>
      </p:sp>
    </p:spTree>
    <p:extLst>
      <p:ext uri="{BB962C8B-B14F-4D97-AF65-F5344CB8AC3E}">
        <p14:creationId xmlns:p14="http://schemas.microsoft.com/office/powerpoint/2010/main" val="25289074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5"/>
            <a:ext cx="2057400" cy="365125"/>
          </a:xfrm>
          <a:prstGeom prst="rect">
            <a:avLst/>
          </a:prstGeom>
        </p:spPr>
        <p:txBody>
          <a:bodyPr/>
          <a:lstStyle/>
          <a:p>
            <a:fld id="{E9E935CC-2F08-46E3-A8D8-0B4D159680D6}" type="slidenum">
              <a:rPr lang="en-US" smtClean="0"/>
              <a:t>‹#›</a:t>
            </a:fld>
            <a:endParaRPr lang="en-US"/>
          </a:p>
        </p:txBody>
      </p:sp>
    </p:spTree>
    <p:extLst>
      <p:ext uri="{BB962C8B-B14F-4D97-AF65-F5344CB8AC3E}">
        <p14:creationId xmlns:p14="http://schemas.microsoft.com/office/powerpoint/2010/main" val="21574209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3585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69427" y="6370524"/>
            <a:ext cx="1188856" cy="365125"/>
          </a:xfrm>
          <a:prstGeom prst="rect">
            <a:avLst/>
          </a:prstGeom>
        </p:spPr>
        <p:txBody>
          <a:bodyPr/>
          <a:lstStyle/>
          <a:p>
            <a:endParaRPr lang="en-US" dirty="0"/>
          </a:p>
        </p:txBody>
      </p:sp>
      <p:sp>
        <p:nvSpPr>
          <p:cNvPr id="2" name="Title 1"/>
          <p:cNvSpPr>
            <a:spLocks noGrp="1"/>
          </p:cNvSpPr>
          <p:nvPr>
            <p:ph type="title"/>
          </p:nvPr>
        </p:nvSpPr>
        <p:spPr>
          <a:xfrm>
            <a:off x="1497330" y="365129"/>
            <a:ext cx="7018020"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3100" y="1825625"/>
            <a:ext cx="65722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1703070" y="1690692"/>
            <a:ext cx="6812280" cy="0"/>
          </a:xfrm>
          <a:prstGeom prst="line">
            <a:avLst/>
          </a:prstGeom>
          <a:ln w="31750">
            <a:solidFill>
              <a:srgbClr val="683A3C"/>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169427" y="6366317"/>
            <a:ext cx="457176" cy="369332"/>
          </a:xfrm>
          <a:prstGeom prst="rect">
            <a:avLst/>
          </a:prstGeom>
        </p:spPr>
        <p:txBody>
          <a:bodyPr wrap="none">
            <a:spAutoFit/>
          </a:bodyPr>
          <a:lstStyle/>
          <a:p>
            <a:fld id="{E9E935CC-2F08-46E3-A8D8-0B4D159680D6}" type="slidenum">
              <a:rPr lang="en-US" smtClean="0"/>
              <a:pPr/>
              <a:t>‹#›</a:t>
            </a:fld>
            <a:endParaRPr lang="en-US" dirty="0"/>
          </a:p>
        </p:txBody>
      </p:sp>
    </p:spTree>
    <p:extLst>
      <p:ext uri="{BB962C8B-B14F-4D97-AF65-F5344CB8AC3E}">
        <p14:creationId xmlns:p14="http://schemas.microsoft.com/office/powerpoint/2010/main" val="14419835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57950" y="6356355"/>
            <a:ext cx="2057400" cy="365125"/>
          </a:xfrm>
          <a:prstGeom prst="rect">
            <a:avLst/>
          </a:prstGeom>
        </p:spPr>
        <p:txBody>
          <a:bodyPr/>
          <a:lstStyle/>
          <a:p>
            <a:fld id="{E9E935CC-2F08-46E3-A8D8-0B4D159680D6}" type="slidenum">
              <a:rPr lang="en-US" smtClean="0"/>
              <a:t>‹#›</a:t>
            </a:fld>
            <a:endParaRPr lang="en-US"/>
          </a:p>
        </p:txBody>
      </p:sp>
    </p:spTree>
    <p:extLst>
      <p:ext uri="{BB962C8B-B14F-4D97-AF65-F5344CB8AC3E}">
        <p14:creationId xmlns:p14="http://schemas.microsoft.com/office/powerpoint/2010/main" val="3610700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5"/>
          <a:stretch>
            <a:fillRect/>
          </a:stretch>
        </p:blipFill>
        <p:spPr>
          <a:xfrm>
            <a:off x="0" y="826770"/>
            <a:ext cx="2038350" cy="5467350"/>
          </a:xfrm>
          <a:prstGeom prst="rect">
            <a:avLst/>
          </a:prstGeom>
        </p:spPr>
      </p:pic>
      <p:sp>
        <p:nvSpPr>
          <p:cNvPr id="18" name="TextBox 17"/>
          <p:cNvSpPr txBox="1"/>
          <p:nvPr userDrawn="1"/>
        </p:nvSpPr>
        <p:spPr>
          <a:xfrm>
            <a:off x="6223247" y="6211669"/>
            <a:ext cx="2855983" cy="646331"/>
          </a:xfrm>
          <a:prstGeom prst="rect">
            <a:avLst/>
          </a:prstGeom>
          <a:noFill/>
        </p:spPr>
        <p:txBody>
          <a:bodyPr wrap="square" rtlCol="0">
            <a:spAutoFit/>
          </a:bodyPr>
          <a:lstStyle/>
          <a:p>
            <a:pPr algn="ctr"/>
            <a:r>
              <a:rPr lang="en-US" dirty="0">
                <a:latin typeface="Copperplate Gothic Light" panose="020E0507020206020404" pitchFamily="34" charset="0"/>
              </a:rPr>
              <a:t>Southern Illinois University</a:t>
            </a:r>
          </a:p>
        </p:txBody>
      </p:sp>
      <p:pic>
        <p:nvPicPr>
          <p:cNvPr id="19" name="Picture 18"/>
          <p:cNvPicPr>
            <a:picLocks noChangeAspect="1"/>
          </p:cNvPicPr>
          <p:nvPr userDrawn="1"/>
        </p:nvPicPr>
        <p:blipFill>
          <a:blip r:embed="rId6"/>
          <a:stretch>
            <a:fillRect/>
          </a:stretch>
        </p:blipFill>
        <p:spPr>
          <a:xfrm>
            <a:off x="6640830" y="5160811"/>
            <a:ext cx="2124075" cy="1050858"/>
          </a:xfrm>
          <a:prstGeom prst="rect">
            <a:avLst/>
          </a:prstGeom>
        </p:spPr>
      </p:pic>
      <p:sp>
        <p:nvSpPr>
          <p:cNvPr id="3" name="Text Placeholder 2"/>
          <p:cNvSpPr>
            <a:spLocks noGrp="1"/>
          </p:cNvSpPr>
          <p:nvPr>
            <p:ph type="body" idx="1"/>
          </p:nvPr>
        </p:nvSpPr>
        <p:spPr>
          <a:xfrm>
            <a:off x="1703070" y="1825625"/>
            <a:ext cx="681228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1703070" y="365129"/>
            <a:ext cx="6812280" cy="132556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1" name="Slide Number Placeholder 10"/>
          <p:cNvSpPr>
            <a:spLocks noGrp="1"/>
          </p:cNvSpPr>
          <p:nvPr>
            <p:ph type="sldNum" sz="quarter" idx="4"/>
          </p:nvPr>
        </p:nvSpPr>
        <p:spPr>
          <a:xfrm>
            <a:off x="0" y="6294120"/>
            <a:ext cx="411480" cy="563880"/>
          </a:xfrm>
          <a:prstGeom prst="rect">
            <a:avLst/>
          </a:prstGeom>
        </p:spPr>
        <p:txBody>
          <a:bodyPr vert="horz" lIns="91440" tIns="45720" rIns="91440" bIns="45720" rtlCol="0" anchor="ctr"/>
          <a:lstStyle>
            <a:lvl1pPr algn="ctr">
              <a:defRPr sz="1200">
                <a:solidFill>
                  <a:schemeClr val="tx1">
                    <a:tint val="75000"/>
                  </a:schemeClr>
                </a:solidFill>
                <a:latin typeface="Copperplate Gothic Bold" panose="020E0705020206020404" pitchFamily="34" charset="0"/>
              </a:defRPr>
            </a:lvl1pPr>
          </a:lstStyle>
          <a:p>
            <a:fld id="{262D1F34-FF52-4109-B892-C274A63F074E}" type="slidenum">
              <a:rPr lang="en-US" smtClean="0"/>
              <a:pPr/>
              <a:t>‹#›</a:t>
            </a:fld>
            <a:endParaRPr lang="en-US"/>
          </a:p>
        </p:txBody>
      </p:sp>
      <p:cxnSp>
        <p:nvCxnSpPr>
          <p:cNvPr id="5" name="Straight Connector 4"/>
          <p:cNvCxnSpPr/>
          <p:nvPr userDrawn="1"/>
        </p:nvCxnSpPr>
        <p:spPr>
          <a:xfrm>
            <a:off x="1223010" y="1690692"/>
            <a:ext cx="7292340" cy="0"/>
          </a:xfrm>
          <a:prstGeom prst="line">
            <a:avLst/>
          </a:prstGeom>
          <a:ln w="38100" cmpd="tri">
            <a:solidFill>
              <a:srgbClr val="3C1C21">
                <a:alpha val="50000"/>
              </a:srgbClr>
            </a:solidFill>
          </a:ln>
          <a:effectLst>
            <a:softEdge rad="22860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455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timing>
    <p:tnLst>
      <p:par>
        <p:cTn id="1" dur="indefinite" restart="never" nodeType="tmRoot"/>
      </p:par>
    </p:tnLst>
  </p:timing>
  <p:txStyles>
    <p:titleStyle>
      <a:lvl1pPr algn="l" defTabSz="685783" rtl="0" eaLnBrk="1" latinLnBrk="0" hangingPunct="1">
        <a:lnSpc>
          <a:spcPct val="90000"/>
        </a:lnSpc>
        <a:spcBef>
          <a:spcPct val="0"/>
        </a:spcBef>
        <a:buNone/>
        <a:defRPr sz="4400" kern="1200">
          <a:solidFill>
            <a:srgbClr val="6B2E3A"/>
          </a:solidFill>
          <a:latin typeface="Copperplate Gothic Bold" panose="020E0705020206020404" pitchFamily="34" charset="0"/>
          <a:ea typeface="+mj-ea"/>
          <a:cs typeface="+mj-cs"/>
        </a:defRPr>
      </a:lvl1pPr>
    </p:titleStyle>
    <p:bodyStyle>
      <a:lvl1pPr marL="297649" indent="-297649" algn="l" defTabSz="685783" rtl="0" eaLnBrk="1" latinLnBrk="0" hangingPunct="1">
        <a:lnSpc>
          <a:spcPct val="90000"/>
        </a:lnSpc>
        <a:spcBef>
          <a:spcPts val="750"/>
        </a:spcBef>
        <a:buSzPct val="150000"/>
        <a:buFontTx/>
        <a:buBlip>
          <a:blip r:embed="rId7"/>
        </a:buBlip>
        <a:defRPr sz="2100" kern="1200">
          <a:solidFill>
            <a:schemeClr val="tx1"/>
          </a:solidFill>
          <a:latin typeface="Copperplate Gothic Light" panose="020E0507020206020404" pitchFamily="34" charset="0"/>
          <a:ea typeface="+mn-ea"/>
          <a:cs typeface="+mn-cs"/>
        </a:defRPr>
      </a:lvl1pPr>
      <a:lvl2pPr marL="514337" indent="-216689"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Copperplate Gothic Light" panose="020E0507020206020404" pitchFamily="34" charset="0"/>
          <a:ea typeface="+mn-ea"/>
          <a:cs typeface="+mn-cs"/>
        </a:defRPr>
      </a:lvl2pPr>
      <a:lvl3pPr marL="731026" indent="-216689" algn="l" defTabSz="685783" rtl="0" eaLnBrk="1" latinLnBrk="0" hangingPunct="1">
        <a:lnSpc>
          <a:spcPct val="90000"/>
        </a:lnSpc>
        <a:spcBef>
          <a:spcPts val="375"/>
        </a:spcBef>
        <a:buFont typeface="Courier New" panose="02070309020205020404" pitchFamily="49" charset="0"/>
        <a:buChar char="o"/>
        <a:defRPr sz="1500" kern="1200">
          <a:solidFill>
            <a:schemeClr val="tx1"/>
          </a:solidFill>
          <a:latin typeface="Copperplate Gothic Light" panose="020E0507020206020404" pitchFamily="34" charset="0"/>
          <a:ea typeface="+mn-ea"/>
          <a:cs typeface="+mn-cs"/>
        </a:defRPr>
      </a:lvl3pPr>
      <a:lvl4pPr marL="948905" indent="-217880" algn="l" defTabSz="685783" rtl="0" eaLnBrk="1" latinLnBrk="0" hangingPunct="1">
        <a:lnSpc>
          <a:spcPct val="90000"/>
        </a:lnSpc>
        <a:spcBef>
          <a:spcPts val="375"/>
        </a:spcBef>
        <a:buFont typeface="Wingdings" panose="05000000000000000000" pitchFamily="2" charset="2"/>
        <a:buChar char="§"/>
        <a:defRPr sz="1350" kern="1200">
          <a:solidFill>
            <a:schemeClr val="tx1"/>
          </a:solidFill>
          <a:latin typeface="Copperplate Gothic Light" panose="020E0507020206020404" pitchFamily="34" charset="0"/>
          <a:ea typeface="+mn-ea"/>
          <a:cs typeface="+mn-cs"/>
        </a:defRPr>
      </a:lvl4pPr>
      <a:lvl5pPr marL="1200120" indent="-251216" algn="l" defTabSz="685783" rtl="0" eaLnBrk="1" latinLnBrk="0" hangingPunct="1">
        <a:lnSpc>
          <a:spcPct val="90000"/>
        </a:lnSpc>
        <a:spcBef>
          <a:spcPts val="375"/>
        </a:spcBef>
        <a:buFont typeface="Wingdings" panose="05000000000000000000" pitchFamily="2" charset="2"/>
        <a:buChar char="Ø"/>
        <a:defRPr sz="1350" kern="1200">
          <a:solidFill>
            <a:schemeClr val="tx1"/>
          </a:solidFill>
          <a:latin typeface="Copperplate Gothic Light" panose="020E0507020206020404" pitchFamily="34" charset="0"/>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10"/>
          <p:cNvSpPr txBox="1">
            <a:spLocks/>
          </p:cNvSpPr>
          <p:nvPr userDrawn="1"/>
        </p:nvSpPr>
        <p:spPr>
          <a:xfrm>
            <a:off x="0" y="6294120"/>
            <a:ext cx="411480" cy="56388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opperplate Gothic Bold" panose="020E07050202060204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2D1F34-FF52-4109-B892-C274A63F074E}" type="slidenum">
              <a:rPr lang="en-US" smtClean="0"/>
              <a:pPr/>
              <a:t>‹#›</a:t>
            </a:fld>
            <a:endParaRPr lang="en-US" dirty="0"/>
          </a:p>
        </p:txBody>
      </p:sp>
    </p:spTree>
    <p:extLst>
      <p:ext uri="{BB962C8B-B14F-4D97-AF65-F5344CB8AC3E}">
        <p14:creationId xmlns:p14="http://schemas.microsoft.com/office/powerpoint/2010/main" val="1917538641"/>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4"/>
          <a:stretch>
            <a:fillRect/>
          </a:stretch>
        </p:blipFill>
        <p:spPr>
          <a:xfrm>
            <a:off x="-415180" y="826770"/>
            <a:ext cx="2038350" cy="5467350"/>
          </a:xfrm>
          <a:prstGeom prst="rect">
            <a:avLst/>
          </a:prstGeom>
        </p:spPr>
      </p:pic>
      <p:sp>
        <p:nvSpPr>
          <p:cNvPr id="3" name="Text Placeholder 2"/>
          <p:cNvSpPr>
            <a:spLocks noGrp="1"/>
          </p:cNvSpPr>
          <p:nvPr>
            <p:ph type="body" idx="1"/>
          </p:nvPr>
        </p:nvSpPr>
        <p:spPr>
          <a:xfrm>
            <a:off x="1580225" y="1825624"/>
            <a:ext cx="7217545" cy="472609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1580225" y="365129"/>
            <a:ext cx="7217545" cy="1325563"/>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11" name="Slide Number Placeholder 10"/>
          <p:cNvSpPr>
            <a:spLocks noGrp="1"/>
          </p:cNvSpPr>
          <p:nvPr>
            <p:ph type="sldNum" sz="quarter" idx="4"/>
          </p:nvPr>
        </p:nvSpPr>
        <p:spPr>
          <a:xfrm>
            <a:off x="0" y="6294120"/>
            <a:ext cx="411480" cy="563880"/>
          </a:xfrm>
          <a:prstGeom prst="rect">
            <a:avLst/>
          </a:prstGeom>
        </p:spPr>
        <p:txBody>
          <a:bodyPr vert="horz" lIns="91440" tIns="45720" rIns="91440" bIns="45720" rtlCol="0" anchor="ctr"/>
          <a:lstStyle>
            <a:lvl1pPr algn="ctr">
              <a:defRPr sz="1200">
                <a:solidFill>
                  <a:schemeClr val="tx1">
                    <a:tint val="75000"/>
                  </a:schemeClr>
                </a:solidFill>
                <a:latin typeface="Copperplate Gothic Bold" panose="020E0705020206020404" pitchFamily="34" charset="0"/>
              </a:defRPr>
            </a:lvl1pPr>
          </a:lstStyle>
          <a:p>
            <a:fld id="{262D1F34-FF52-4109-B892-C274A63F074E}" type="slidenum">
              <a:rPr lang="en-US" smtClean="0"/>
              <a:pPr/>
              <a:t>‹#›</a:t>
            </a:fld>
            <a:endParaRPr lang="en-US" dirty="0"/>
          </a:p>
        </p:txBody>
      </p:sp>
      <p:cxnSp>
        <p:nvCxnSpPr>
          <p:cNvPr id="5" name="Straight Connector 4"/>
          <p:cNvCxnSpPr/>
          <p:nvPr userDrawn="1"/>
        </p:nvCxnSpPr>
        <p:spPr>
          <a:xfrm>
            <a:off x="1223010" y="1690692"/>
            <a:ext cx="7292340" cy="0"/>
          </a:xfrm>
          <a:prstGeom prst="line">
            <a:avLst/>
          </a:prstGeom>
          <a:ln w="38100" cmpd="tri">
            <a:solidFill>
              <a:srgbClr val="3C1C21">
                <a:alpha val="50000"/>
              </a:srgbClr>
            </a:solidFill>
          </a:ln>
          <a:effectLst>
            <a:softEdge rad="228600"/>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580225" y="1690692"/>
            <a:ext cx="7217545" cy="0"/>
          </a:xfrm>
          <a:prstGeom prst="line">
            <a:avLst/>
          </a:prstGeom>
          <a:ln w="31750">
            <a:solidFill>
              <a:srgbClr val="683A3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8291668"/>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685783" rtl="0" eaLnBrk="1" latinLnBrk="0" hangingPunct="1">
        <a:lnSpc>
          <a:spcPct val="90000"/>
        </a:lnSpc>
        <a:spcBef>
          <a:spcPct val="0"/>
        </a:spcBef>
        <a:buNone/>
        <a:defRPr sz="4400" kern="1200">
          <a:solidFill>
            <a:srgbClr val="6B2E3A"/>
          </a:solidFill>
          <a:latin typeface="Copperplate Gothic Bold" panose="020E0705020206020404" pitchFamily="34" charset="0"/>
          <a:ea typeface="+mj-ea"/>
          <a:cs typeface="+mj-cs"/>
        </a:defRPr>
      </a:lvl1pPr>
    </p:titleStyle>
    <p:bodyStyle>
      <a:lvl1pPr marL="297649" indent="-297649" algn="l" defTabSz="685783" rtl="0" eaLnBrk="1" latinLnBrk="0" hangingPunct="1">
        <a:lnSpc>
          <a:spcPct val="90000"/>
        </a:lnSpc>
        <a:spcBef>
          <a:spcPts val="750"/>
        </a:spcBef>
        <a:buSzPct val="150000"/>
        <a:buFontTx/>
        <a:buBlip>
          <a:blip r:embed="rId5"/>
        </a:buBlip>
        <a:defRPr sz="2100" kern="1200">
          <a:solidFill>
            <a:schemeClr val="tx1"/>
          </a:solidFill>
          <a:latin typeface="Copperplate Gothic Light" panose="020E0507020206020404" pitchFamily="34" charset="0"/>
          <a:ea typeface="+mn-ea"/>
          <a:cs typeface="+mn-cs"/>
        </a:defRPr>
      </a:lvl1pPr>
      <a:lvl2pPr marL="514337" indent="-216689"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Copperplate Gothic Light" panose="020E0507020206020404" pitchFamily="34" charset="0"/>
          <a:ea typeface="+mn-ea"/>
          <a:cs typeface="+mn-cs"/>
        </a:defRPr>
      </a:lvl2pPr>
      <a:lvl3pPr marL="731026" indent="-216689" algn="l" defTabSz="685783" rtl="0" eaLnBrk="1" latinLnBrk="0" hangingPunct="1">
        <a:lnSpc>
          <a:spcPct val="90000"/>
        </a:lnSpc>
        <a:spcBef>
          <a:spcPts val="375"/>
        </a:spcBef>
        <a:buFont typeface="Courier New" panose="02070309020205020404" pitchFamily="49" charset="0"/>
        <a:buChar char="o"/>
        <a:defRPr sz="1500" kern="1200">
          <a:solidFill>
            <a:schemeClr val="tx1"/>
          </a:solidFill>
          <a:latin typeface="Copperplate Gothic Light" panose="020E0507020206020404" pitchFamily="34" charset="0"/>
          <a:ea typeface="+mn-ea"/>
          <a:cs typeface="+mn-cs"/>
        </a:defRPr>
      </a:lvl3pPr>
      <a:lvl4pPr marL="948905" indent="-217880" algn="l" defTabSz="685783" rtl="0" eaLnBrk="1" latinLnBrk="0" hangingPunct="1">
        <a:lnSpc>
          <a:spcPct val="90000"/>
        </a:lnSpc>
        <a:spcBef>
          <a:spcPts val="375"/>
        </a:spcBef>
        <a:buFont typeface="Wingdings" panose="05000000000000000000" pitchFamily="2" charset="2"/>
        <a:buChar char="§"/>
        <a:defRPr sz="1350" kern="1200">
          <a:solidFill>
            <a:schemeClr val="tx1"/>
          </a:solidFill>
          <a:latin typeface="Copperplate Gothic Light" panose="020E0507020206020404" pitchFamily="34" charset="0"/>
          <a:ea typeface="+mn-ea"/>
          <a:cs typeface="+mn-cs"/>
        </a:defRPr>
      </a:lvl4pPr>
      <a:lvl5pPr marL="1200120" indent="-251216" algn="l" defTabSz="685783" rtl="0" eaLnBrk="1" latinLnBrk="0" hangingPunct="1">
        <a:lnSpc>
          <a:spcPct val="90000"/>
        </a:lnSpc>
        <a:spcBef>
          <a:spcPts val="375"/>
        </a:spcBef>
        <a:buFont typeface="Wingdings" panose="05000000000000000000" pitchFamily="2" charset="2"/>
        <a:buChar char="Ø"/>
        <a:defRPr sz="1350" kern="1200">
          <a:solidFill>
            <a:schemeClr val="tx1"/>
          </a:solidFill>
          <a:latin typeface="Copperplate Gothic Light" panose="020E0507020206020404" pitchFamily="34" charset="0"/>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0104" y="198783"/>
            <a:ext cx="6686716" cy="3313043"/>
          </a:xfrm>
        </p:spPr>
        <p:txBody>
          <a:bodyPr/>
          <a:lstStyle/>
          <a:p>
            <a:r>
              <a:rPr lang="en-US" b="1" dirty="0"/>
              <a:t>I Rap, You Rap, We All Love the IRAP: Manipulations of Sample Stimuli and Instructions </a:t>
            </a:r>
            <a:endParaRPr lang="en-US" dirty="0">
              <a:solidFill>
                <a:srgbClr val="683A3C"/>
              </a:solidFill>
            </a:endParaRPr>
          </a:p>
        </p:txBody>
      </p:sp>
      <p:sp>
        <p:nvSpPr>
          <p:cNvPr id="3" name="Subtitle 2"/>
          <p:cNvSpPr>
            <a:spLocks noGrp="1"/>
          </p:cNvSpPr>
          <p:nvPr>
            <p:ph type="subTitle" idx="1"/>
          </p:nvPr>
        </p:nvSpPr>
        <p:spPr>
          <a:xfrm>
            <a:off x="2160104" y="3856383"/>
            <a:ext cx="6686716" cy="2329813"/>
          </a:xfrm>
        </p:spPr>
        <p:txBody>
          <a:bodyPr>
            <a:normAutofit/>
          </a:bodyPr>
          <a:lstStyle/>
          <a:p>
            <a:r>
              <a:rPr lang="en-US" dirty="0"/>
              <a:t>Chair: </a:t>
            </a:r>
            <a:r>
              <a:rPr lang="en-US" dirty="0" smtClean="0"/>
              <a:t>Kail Seymour, M.S., BCBA</a:t>
            </a:r>
          </a:p>
          <a:p>
            <a:r>
              <a:rPr lang="en-US" dirty="0" smtClean="0"/>
              <a:t>Discussant</a:t>
            </a:r>
            <a:r>
              <a:rPr lang="en-US" dirty="0"/>
              <a:t>: Kate </a:t>
            </a:r>
            <a:r>
              <a:rPr lang="en-US" dirty="0" err="1"/>
              <a:t>Kellum</a:t>
            </a:r>
            <a:r>
              <a:rPr lang="en-US" dirty="0"/>
              <a:t>, University of Mississippi</a:t>
            </a:r>
          </a:p>
        </p:txBody>
      </p:sp>
    </p:spTree>
    <p:extLst>
      <p:ext uri="{BB962C8B-B14F-4D97-AF65-F5344CB8AC3E}">
        <p14:creationId xmlns:p14="http://schemas.microsoft.com/office/powerpoint/2010/main" val="2412860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sz="4000" dirty="0"/>
              <a:t>Faking the IRAP: </a:t>
            </a:r>
            <a:br>
              <a:rPr lang="en-US" sz="4000" dirty="0"/>
            </a:br>
            <a:r>
              <a:rPr lang="en-US" sz="4000" dirty="0"/>
              <a:t>McKenna et al. (2007)</a:t>
            </a:r>
            <a:endParaRPr lang="en-US" sz="3800" dirty="0"/>
          </a:p>
        </p:txBody>
      </p:sp>
      <p:sp>
        <p:nvSpPr>
          <p:cNvPr id="3" name="Content Placeholder 2"/>
          <p:cNvSpPr>
            <a:spLocks noGrp="1"/>
          </p:cNvSpPr>
          <p:nvPr>
            <p:ph idx="1"/>
          </p:nvPr>
        </p:nvSpPr>
        <p:spPr>
          <a:xfrm>
            <a:off x="1943099" y="1825625"/>
            <a:ext cx="6949109" cy="4681192"/>
          </a:xfrm>
        </p:spPr>
        <p:txBody>
          <a:bodyPr>
            <a:normAutofit/>
          </a:bodyPr>
          <a:lstStyle/>
          <a:p>
            <a:pPr marL="466725" indent="-466725"/>
            <a:r>
              <a:rPr lang="en-US" sz="3200" dirty="0" smtClean="0"/>
              <a:t>Pre-IRAP</a:t>
            </a:r>
          </a:p>
          <a:p>
            <a:pPr marL="466725" indent="-466725"/>
            <a:endParaRPr lang="en-US" sz="800" dirty="0" smtClean="0"/>
          </a:p>
          <a:p>
            <a:pPr marL="466725" indent="-466725"/>
            <a:r>
              <a:rPr lang="en-US" sz="3200" dirty="0" smtClean="0"/>
              <a:t>Standard IRAP</a:t>
            </a:r>
          </a:p>
          <a:p>
            <a:pPr marL="466725" indent="-466725"/>
            <a:endParaRPr lang="en-US" sz="800" dirty="0" smtClean="0"/>
          </a:p>
          <a:p>
            <a:pPr marL="466725" indent="-466725"/>
            <a:r>
              <a:rPr lang="en-US" sz="3200" dirty="0" smtClean="0"/>
              <a:t>Faking instructions and Quiz</a:t>
            </a:r>
          </a:p>
          <a:p>
            <a:pPr marL="466725" indent="-466725"/>
            <a:endParaRPr lang="en-US" sz="800" dirty="0" smtClean="0"/>
          </a:p>
          <a:p>
            <a:pPr marL="466725" indent="-466725"/>
            <a:r>
              <a:rPr lang="en-US" sz="3200" dirty="0" smtClean="0"/>
              <a:t>Faking IRAP</a:t>
            </a:r>
          </a:p>
          <a:p>
            <a:pPr marL="466725" indent="-466725"/>
            <a:endParaRPr lang="en-US" sz="800" dirty="0" smtClean="0"/>
          </a:p>
          <a:p>
            <a:pPr marL="466725" indent="-466725"/>
            <a:r>
              <a:rPr lang="en-US" sz="3200" dirty="0" smtClean="0"/>
              <a:t>Faking Strategy Questionnaire</a:t>
            </a:r>
          </a:p>
          <a:p>
            <a:endParaRPr lang="en-US" sz="2000" dirty="0"/>
          </a:p>
          <a:p>
            <a:pPr lvl="1"/>
            <a:endParaRPr lang="en-US" dirty="0" smtClean="0">
              <a:solidFill>
                <a:srgbClr val="FF0000"/>
              </a:solidFill>
            </a:endParaRPr>
          </a:p>
        </p:txBody>
      </p:sp>
    </p:spTree>
    <p:extLst>
      <p:ext uri="{BB962C8B-B14F-4D97-AF65-F5344CB8AC3E}">
        <p14:creationId xmlns:p14="http://schemas.microsoft.com/office/powerpoint/2010/main" val="4058547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dirty="0" smtClean="0"/>
              <a:t>McKenna (2007):</a:t>
            </a:r>
            <a:br>
              <a:rPr lang="en-US" dirty="0" smtClean="0"/>
            </a:br>
            <a:r>
              <a:rPr lang="en-US" dirty="0" smtClean="0"/>
              <a:t>Key Results</a:t>
            </a:r>
            <a:endParaRPr lang="en-US" dirty="0"/>
          </a:p>
        </p:txBody>
      </p:sp>
      <p:sp>
        <p:nvSpPr>
          <p:cNvPr id="3" name="Content Placeholder 2"/>
          <p:cNvSpPr>
            <a:spLocks noGrp="1"/>
          </p:cNvSpPr>
          <p:nvPr>
            <p:ph idx="1"/>
          </p:nvPr>
        </p:nvSpPr>
        <p:spPr>
          <a:xfrm>
            <a:off x="1943099" y="1825624"/>
            <a:ext cx="7200901" cy="5032375"/>
          </a:xfrm>
        </p:spPr>
        <p:txBody>
          <a:bodyPr>
            <a:normAutofit/>
          </a:bodyPr>
          <a:lstStyle/>
          <a:p>
            <a:pPr marL="466725" indent="-466725"/>
            <a:r>
              <a:rPr lang="en-US" sz="3200" dirty="0" smtClean="0"/>
              <a:t>Manipulation check: Success</a:t>
            </a:r>
            <a:endParaRPr lang="en-US" sz="3200" dirty="0" smtClean="0">
              <a:solidFill>
                <a:srgbClr val="FF0000"/>
              </a:solidFill>
            </a:endParaRPr>
          </a:p>
          <a:p>
            <a:pPr marL="466725" indent="-466725">
              <a:buNone/>
            </a:pPr>
            <a:endParaRPr lang="en-US" sz="800" dirty="0"/>
          </a:p>
          <a:p>
            <a:pPr marL="466725" indent="-466725"/>
            <a:r>
              <a:rPr lang="en-US" sz="3200" dirty="0" smtClean="0"/>
              <a:t>Significant </a:t>
            </a:r>
            <a:r>
              <a:rPr lang="en-US" sz="3200" dirty="0"/>
              <a:t>IRAP effect </a:t>
            </a:r>
            <a:endParaRPr lang="en-US" sz="3200" dirty="0" smtClean="0"/>
          </a:p>
          <a:p>
            <a:pPr marL="0" indent="0">
              <a:buNone/>
            </a:pPr>
            <a:endParaRPr lang="en-US" sz="800" dirty="0"/>
          </a:p>
          <a:p>
            <a:pPr marL="466725" indent="-466725"/>
            <a:r>
              <a:rPr lang="en-US" sz="3200" dirty="0" smtClean="0"/>
              <a:t>The </a:t>
            </a:r>
            <a:r>
              <a:rPr lang="en-US" sz="3200" dirty="0"/>
              <a:t>faking group had slightly less bias than the control </a:t>
            </a:r>
            <a:r>
              <a:rPr lang="en-US" sz="3200" dirty="0" smtClean="0"/>
              <a:t>group</a:t>
            </a:r>
          </a:p>
          <a:p>
            <a:pPr marL="0" indent="0">
              <a:buNone/>
            </a:pPr>
            <a:endParaRPr lang="en-US" sz="800" dirty="0" smtClean="0"/>
          </a:p>
        </p:txBody>
      </p:sp>
    </p:spTree>
    <p:extLst>
      <p:ext uri="{BB962C8B-B14F-4D97-AF65-F5344CB8AC3E}">
        <p14:creationId xmlns:p14="http://schemas.microsoft.com/office/powerpoint/2010/main" val="2976163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dirty="0" smtClean="0"/>
              <a:t>McKenna (2007):</a:t>
            </a:r>
            <a:br>
              <a:rPr lang="en-US" dirty="0" smtClean="0"/>
            </a:br>
            <a:r>
              <a:rPr lang="en-US" dirty="0" smtClean="0"/>
              <a:t>Key Results</a:t>
            </a:r>
            <a:endParaRPr lang="en-US" dirty="0"/>
          </a:p>
        </p:txBody>
      </p:sp>
      <p:pic>
        <p:nvPicPr>
          <p:cNvPr id="7" name="Picture 6"/>
          <p:cNvPicPr>
            <a:picLocks noChangeAspect="1"/>
          </p:cNvPicPr>
          <p:nvPr/>
        </p:nvPicPr>
        <p:blipFill>
          <a:blip r:embed="rId3"/>
          <a:stretch>
            <a:fillRect/>
          </a:stretch>
        </p:blipFill>
        <p:spPr>
          <a:xfrm>
            <a:off x="3200400" y="1777068"/>
            <a:ext cx="3509719" cy="4989492"/>
          </a:xfrm>
          <a:prstGeom prst="rect">
            <a:avLst/>
          </a:prstGeom>
        </p:spPr>
      </p:pic>
    </p:spTree>
    <p:extLst>
      <p:ext uri="{BB962C8B-B14F-4D97-AF65-F5344CB8AC3E}">
        <p14:creationId xmlns:p14="http://schemas.microsoft.com/office/powerpoint/2010/main" val="3542807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 Surveys</a:t>
            </a:r>
            <a:endParaRPr lang="en-US" dirty="0">
              <a:solidFill>
                <a:srgbClr val="683A3C"/>
              </a:solidFill>
            </a:endParaRPr>
          </a:p>
        </p:txBody>
      </p:sp>
      <p:sp>
        <p:nvSpPr>
          <p:cNvPr id="3" name="Content Placeholder 2"/>
          <p:cNvSpPr>
            <a:spLocks noGrp="1"/>
          </p:cNvSpPr>
          <p:nvPr>
            <p:ph idx="1"/>
          </p:nvPr>
        </p:nvSpPr>
        <p:spPr/>
        <p:txBody>
          <a:bodyPr>
            <a:normAutofit fontScale="92500" lnSpcReduction="20000"/>
          </a:bodyPr>
          <a:lstStyle/>
          <a:p>
            <a:r>
              <a:rPr lang="en-US" sz="2400" dirty="0" smtClean="0"/>
              <a:t>Acceptance and Action Questionnaire-II</a:t>
            </a:r>
            <a:endParaRPr lang="en-US" sz="2400" dirty="0"/>
          </a:p>
          <a:p>
            <a:r>
              <a:rPr lang="en-US" sz="2400" dirty="0" smtClean="0"/>
              <a:t>Demographic Information</a:t>
            </a:r>
          </a:p>
          <a:p>
            <a:r>
              <a:rPr lang="en-US" sz="2400" dirty="0" smtClean="0"/>
              <a:t>Relationship Structures Questionnaire (ECR-RS-M)</a:t>
            </a:r>
            <a:endParaRPr lang="en-US" sz="2400" dirty="0"/>
          </a:p>
          <a:p>
            <a:r>
              <a:rPr lang="en-US" sz="2400" dirty="0" smtClean="0"/>
              <a:t>Hitler-Lincoln </a:t>
            </a:r>
            <a:r>
              <a:rPr lang="en-US" sz="2400" dirty="0"/>
              <a:t>Questionnaire</a:t>
            </a:r>
          </a:p>
          <a:p>
            <a:r>
              <a:rPr lang="en-US" sz="2400" dirty="0"/>
              <a:t>Multidimensional Scale of Perceived Social Support</a:t>
            </a:r>
          </a:p>
          <a:p>
            <a:r>
              <a:rPr lang="en-US" sz="2400" b="1" u="sng" dirty="0">
                <a:solidFill>
                  <a:srgbClr val="6A3640"/>
                </a:solidFill>
              </a:rPr>
              <a:t>Negative Relationship Questionnaire</a:t>
            </a:r>
          </a:p>
          <a:p>
            <a:r>
              <a:rPr lang="en-US" sz="2400" dirty="0" smtClean="0"/>
              <a:t>Outcome Questionnaire 45</a:t>
            </a:r>
          </a:p>
          <a:p>
            <a:r>
              <a:rPr lang="en-US" sz="2400" b="1" u="sng" dirty="0" smtClean="0">
                <a:solidFill>
                  <a:srgbClr val="6A3640"/>
                </a:solidFill>
              </a:rPr>
              <a:t>Positive Relationship </a:t>
            </a:r>
            <a:r>
              <a:rPr lang="en-US" sz="2400" b="1" u="sng" dirty="0">
                <a:solidFill>
                  <a:srgbClr val="6A3640"/>
                </a:solidFill>
              </a:rPr>
              <a:t>Questionnaire</a:t>
            </a:r>
          </a:p>
          <a:p>
            <a:r>
              <a:rPr lang="en-US" sz="2400" b="1" u="sng" dirty="0" smtClean="0">
                <a:solidFill>
                  <a:srgbClr val="6A3640"/>
                </a:solidFill>
              </a:rPr>
              <a:t>Semantic Differential Scale</a:t>
            </a:r>
            <a:endParaRPr lang="en-US" sz="2400" b="1" u="sng" dirty="0">
              <a:solidFill>
                <a:srgbClr val="6A3640"/>
              </a:solidFill>
            </a:endParaRPr>
          </a:p>
          <a:p>
            <a:r>
              <a:rPr lang="en-US" sz="2400" dirty="0" smtClean="0"/>
              <a:t>Valued Time and Difficulty Questionnaire (VTDQ)</a:t>
            </a:r>
            <a:endParaRPr lang="en-US" sz="2400" dirty="0"/>
          </a:p>
        </p:txBody>
      </p:sp>
    </p:spTree>
    <p:extLst>
      <p:ext uri="{BB962C8B-B14F-4D97-AF65-F5344CB8AC3E}">
        <p14:creationId xmlns:p14="http://schemas.microsoft.com/office/powerpoint/2010/main" val="269627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 Groups &amp; Conditions</a:t>
            </a:r>
            <a:endParaRPr lang="en-US" dirty="0">
              <a:solidFill>
                <a:srgbClr val="683A3C"/>
              </a:solidFill>
            </a:endParaRPr>
          </a:p>
        </p:txBody>
      </p:sp>
      <p:sp>
        <p:nvSpPr>
          <p:cNvPr id="3" name="Content Placeholder 2"/>
          <p:cNvSpPr>
            <a:spLocks noGrp="1"/>
          </p:cNvSpPr>
          <p:nvPr>
            <p:ph idx="1"/>
          </p:nvPr>
        </p:nvSpPr>
        <p:spPr>
          <a:xfrm>
            <a:off x="1943100" y="1825625"/>
            <a:ext cx="6398795" cy="4351338"/>
          </a:xfrm>
        </p:spPr>
        <p:txBody>
          <a:bodyPr>
            <a:normAutofit/>
          </a:bodyPr>
          <a:lstStyle/>
          <a:p>
            <a:pPr marL="0" indent="0">
              <a:buNone/>
            </a:pPr>
            <a:r>
              <a:rPr lang="en-US" sz="2800" dirty="0" smtClean="0"/>
              <a:t>Participants randomly assigned to four groups </a:t>
            </a:r>
          </a:p>
          <a:p>
            <a:pPr marL="0" indent="0">
              <a:buNone/>
            </a:pPr>
            <a:endParaRPr lang="en-US" sz="800" dirty="0" smtClean="0"/>
          </a:p>
          <a:p>
            <a:pPr marL="350838" indent="-350838"/>
            <a:r>
              <a:rPr lang="en-US" sz="2400" dirty="0"/>
              <a:t>Surveys </a:t>
            </a:r>
            <a:r>
              <a:rPr lang="en-US" sz="2400" dirty="0">
                <a:sym typeface="Wingdings" panose="05000000000000000000" pitchFamily="2" charset="2"/>
              </a:rPr>
              <a:t> </a:t>
            </a:r>
            <a:r>
              <a:rPr lang="en-US" sz="2400" dirty="0"/>
              <a:t>Standard IRAP </a:t>
            </a:r>
            <a:r>
              <a:rPr lang="en-US" sz="2400" dirty="0">
                <a:sym typeface="Wingdings" panose="05000000000000000000" pitchFamily="2" charset="2"/>
              </a:rPr>
              <a:t> </a:t>
            </a:r>
            <a:r>
              <a:rPr lang="en-US" sz="2400" dirty="0"/>
              <a:t>Standard IRAP </a:t>
            </a:r>
            <a:r>
              <a:rPr lang="en-US" sz="2400" dirty="0">
                <a:sym typeface="Wingdings" panose="05000000000000000000" pitchFamily="2" charset="2"/>
              </a:rPr>
              <a:t> Faking IRAP</a:t>
            </a:r>
          </a:p>
          <a:p>
            <a:pPr marL="350838" indent="-350838"/>
            <a:r>
              <a:rPr lang="en-US" sz="2400" dirty="0" smtClean="0"/>
              <a:t>Surveys </a:t>
            </a:r>
            <a:r>
              <a:rPr lang="en-US" sz="2400" dirty="0" smtClean="0">
                <a:sym typeface="Wingdings" panose="05000000000000000000" pitchFamily="2" charset="2"/>
              </a:rPr>
              <a:t> </a:t>
            </a:r>
            <a:r>
              <a:rPr lang="en-US" sz="2400" dirty="0" smtClean="0"/>
              <a:t>Standard </a:t>
            </a:r>
            <a:r>
              <a:rPr lang="en-US" sz="2400" dirty="0"/>
              <a:t>IRAP </a:t>
            </a:r>
            <a:r>
              <a:rPr lang="en-US" sz="2400" dirty="0">
                <a:sym typeface="Wingdings" panose="05000000000000000000" pitchFamily="2" charset="2"/>
              </a:rPr>
              <a:t> Faking IRAP  Faking </a:t>
            </a:r>
            <a:r>
              <a:rPr lang="en-US" sz="2400" dirty="0" smtClean="0">
                <a:sym typeface="Wingdings" panose="05000000000000000000" pitchFamily="2" charset="2"/>
              </a:rPr>
              <a:t>IRAP</a:t>
            </a:r>
          </a:p>
          <a:p>
            <a:pPr marL="350838" indent="-350838"/>
            <a:r>
              <a:rPr lang="en-US" sz="2400" dirty="0" smtClean="0"/>
              <a:t>Standard </a:t>
            </a:r>
            <a:r>
              <a:rPr lang="en-US" sz="2400" dirty="0"/>
              <a:t>IRAP </a:t>
            </a:r>
            <a:r>
              <a:rPr lang="en-US" sz="2400" dirty="0">
                <a:sym typeface="Wingdings" panose="05000000000000000000" pitchFamily="2" charset="2"/>
              </a:rPr>
              <a:t> </a:t>
            </a:r>
            <a:r>
              <a:rPr lang="en-US" sz="2400" dirty="0"/>
              <a:t>Standard IRAP </a:t>
            </a:r>
            <a:r>
              <a:rPr lang="en-US" sz="2400" dirty="0">
                <a:sym typeface="Wingdings" panose="05000000000000000000" pitchFamily="2" charset="2"/>
              </a:rPr>
              <a:t> Faking </a:t>
            </a:r>
            <a:r>
              <a:rPr lang="en-US" sz="2400" dirty="0" smtClean="0">
                <a:sym typeface="Wingdings" panose="05000000000000000000" pitchFamily="2" charset="2"/>
              </a:rPr>
              <a:t>IRAP  </a:t>
            </a:r>
            <a:r>
              <a:rPr lang="en-US" sz="2400" dirty="0" smtClean="0"/>
              <a:t>Surveys</a:t>
            </a:r>
            <a:endParaRPr lang="en-US" sz="2400" dirty="0">
              <a:sym typeface="Wingdings" panose="05000000000000000000" pitchFamily="2" charset="2"/>
            </a:endParaRPr>
          </a:p>
          <a:p>
            <a:pPr marL="350838" indent="-350838"/>
            <a:r>
              <a:rPr lang="en-US" sz="2400" dirty="0"/>
              <a:t>Standard IRAP </a:t>
            </a:r>
            <a:r>
              <a:rPr lang="en-US" sz="2400" dirty="0">
                <a:sym typeface="Wingdings" panose="05000000000000000000" pitchFamily="2" charset="2"/>
              </a:rPr>
              <a:t> Faking IRAP  Faking IRAP</a:t>
            </a:r>
            <a:r>
              <a:rPr lang="en-US" sz="2400" dirty="0"/>
              <a:t> </a:t>
            </a:r>
            <a:r>
              <a:rPr lang="en-US" sz="2400" dirty="0">
                <a:sym typeface="Wingdings" panose="05000000000000000000" pitchFamily="2" charset="2"/>
              </a:rPr>
              <a:t> </a:t>
            </a:r>
            <a:r>
              <a:rPr lang="en-US" sz="2400" dirty="0"/>
              <a:t>Surveys </a:t>
            </a:r>
          </a:p>
          <a:p>
            <a:pPr marL="350838" indent="-350838"/>
            <a:endParaRPr lang="en-US" sz="2000" dirty="0" smtClean="0">
              <a:sym typeface="Wingdings" panose="05000000000000000000" pitchFamily="2" charset="2"/>
            </a:endParaRPr>
          </a:p>
          <a:p>
            <a:pPr marL="0" indent="0">
              <a:buNone/>
            </a:pPr>
            <a:endParaRPr lang="en-US" sz="800" dirty="0">
              <a:sym typeface="Wingdings" panose="05000000000000000000" pitchFamily="2" charset="2"/>
            </a:endParaRPr>
          </a:p>
        </p:txBody>
      </p:sp>
    </p:spTree>
    <p:extLst>
      <p:ext uri="{BB962C8B-B14F-4D97-AF65-F5344CB8AC3E}">
        <p14:creationId xmlns:p14="http://schemas.microsoft.com/office/powerpoint/2010/main" val="143508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 Names Questionnaire</a:t>
            </a:r>
            <a:endParaRPr lang="en-US" dirty="0">
              <a:solidFill>
                <a:srgbClr val="683A3C"/>
              </a:solidFill>
            </a:endParaRPr>
          </a:p>
        </p:txBody>
      </p:sp>
      <p:sp>
        <p:nvSpPr>
          <p:cNvPr id="3" name="Content Placeholder 2"/>
          <p:cNvSpPr>
            <a:spLocks noGrp="1"/>
          </p:cNvSpPr>
          <p:nvPr>
            <p:ph idx="1"/>
          </p:nvPr>
        </p:nvSpPr>
        <p:spPr>
          <a:xfrm>
            <a:off x="1943100" y="1825625"/>
            <a:ext cx="7200900" cy="5032376"/>
          </a:xfrm>
        </p:spPr>
        <p:txBody>
          <a:bodyPr>
            <a:normAutofit/>
          </a:bodyPr>
          <a:lstStyle/>
          <a:p>
            <a:r>
              <a:rPr lang="en-US" sz="3200" dirty="0" smtClean="0"/>
              <a:t>Please </a:t>
            </a:r>
            <a:r>
              <a:rPr lang="en-US" sz="3200" dirty="0"/>
              <a:t>print the name of someone </a:t>
            </a:r>
            <a:r>
              <a:rPr lang="en-US" sz="3200" u="sng" dirty="0"/>
              <a:t>who you personally know</a:t>
            </a:r>
            <a:r>
              <a:rPr lang="en-US" sz="3200" dirty="0"/>
              <a:t> and have a </a:t>
            </a:r>
            <a:r>
              <a:rPr lang="en-US" sz="3200" u="sng" dirty="0"/>
              <a:t>positive</a:t>
            </a:r>
            <a:r>
              <a:rPr lang="en-US" sz="3200" dirty="0"/>
              <a:t> relationship with. By positive, we </a:t>
            </a:r>
            <a:r>
              <a:rPr lang="en-US" sz="3200" dirty="0" smtClean="0"/>
              <a:t>mean…</a:t>
            </a:r>
          </a:p>
          <a:p>
            <a:pPr marL="0" indent="0">
              <a:buNone/>
            </a:pPr>
            <a:endParaRPr lang="en-US" sz="800" dirty="0" smtClean="0"/>
          </a:p>
          <a:p>
            <a:r>
              <a:rPr lang="en-US" sz="3200" dirty="0"/>
              <a:t>Please print the name of someone </a:t>
            </a:r>
            <a:r>
              <a:rPr lang="en-US" sz="3200" u="sng" dirty="0"/>
              <a:t>who you personally know</a:t>
            </a:r>
            <a:r>
              <a:rPr lang="en-US" sz="3200" dirty="0"/>
              <a:t> and have a </a:t>
            </a:r>
            <a:r>
              <a:rPr lang="en-US" sz="3200" u="sng" dirty="0"/>
              <a:t>negative</a:t>
            </a:r>
            <a:r>
              <a:rPr lang="en-US" sz="3200" dirty="0"/>
              <a:t> relationship with. By negative, we </a:t>
            </a:r>
            <a:r>
              <a:rPr lang="en-US" sz="3200" dirty="0" smtClean="0"/>
              <a:t>mean…</a:t>
            </a:r>
          </a:p>
          <a:p>
            <a:pPr lvl="1"/>
            <a:endParaRPr lang="en-US" dirty="0" smtClean="0"/>
          </a:p>
        </p:txBody>
      </p:sp>
    </p:spTree>
    <p:extLst>
      <p:ext uri="{BB962C8B-B14F-4D97-AF65-F5344CB8AC3E}">
        <p14:creationId xmlns:p14="http://schemas.microsoft.com/office/powerpoint/2010/main" val="139585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Stimulus Pairings</a:t>
            </a:r>
            <a:endParaRPr lang="en-US" dirty="0">
              <a:solidFill>
                <a:srgbClr val="683A3C"/>
              </a:solidFill>
            </a:endParaRPr>
          </a:p>
        </p:txBody>
      </p:sp>
      <p:sp>
        <p:nvSpPr>
          <p:cNvPr id="3" name="Content Placeholder 2"/>
          <p:cNvSpPr>
            <a:spLocks noGrp="1"/>
          </p:cNvSpPr>
          <p:nvPr>
            <p:ph idx="1"/>
          </p:nvPr>
        </p:nvSpPr>
        <p:spPr>
          <a:xfrm>
            <a:off x="1943100" y="1825625"/>
            <a:ext cx="7200900" cy="4351338"/>
          </a:xfrm>
        </p:spPr>
        <p:txBody>
          <a:bodyPr>
            <a:normAutofit/>
          </a:bodyPr>
          <a:lstStyle/>
          <a:p>
            <a:pPr marL="0" indent="0">
              <a:buNone/>
            </a:pPr>
            <a:r>
              <a:rPr lang="en-US" sz="3200" dirty="0" smtClean="0"/>
              <a:t>Stimulus differences</a:t>
            </a:r>
          </a:p>
          <a:p>
            <a:pPr marL="0" indent="0">
              <a:buNone/>
            </a:pPr>
            <a:endParaRPr lang="en-US" sz="100" dirty="0" smtClean="0"/>
          </a:p>
          <a:p>
            <a:pPr marL="349250" indent="-349250"/>
            <a:r>
              <a:rPr lang="en-US" sz="2800" dirty="0" smtClean="0"/>
              <a:t>Idiographic sample stimuli</a:t>
            </a:r>
          </a:p>
          <a:p>
            <a:pPr marL="349250" indent="-349250"/>
            <a:endParaRPr lang="en-US" sz="800" dirty="0" smtClean="0"/>
          </a:p>
          <a:p>
            <a:pPr marL="349250" indent="-349250"/>
            <a:r>
              <a:rPr lang="en-US" sz="2800" dirty="0" smtClean="0"/>
              <a:t>Evaluative target samples</a:t>
            </a:r>
          </a:p>
          <a:p>
            <a:pPr marL="349250" indent="-349250"/>
            <a:endParaRPr lang="en-US" sz="800" dirty="0" smtClean="0"/>
          </a:p>
          <a:p>
            <a:pPr marL="349250" indent="-349250"/>
            <a:r>
              <a:rPr lang="en-US" sz="2800" dirty="0" smtClean="0"/>
              <a:t>Response key stimuli</a:t>
            </a:r>
          </a:p>
          <a:p>
            <a:pPr marL="0" indent="0">
              <a:buNone/>
            </a:pPr>
            <a:endParaRPr lang="en-US" sz="800" dirty="0" smtClean="0"/>
          </a:p>
        </p:txBody>
      </p:sp>
    </p:spTree>
    <p:extLst>
      <p:ext uri="{BB962C8B-B14F-4D97-AF65-F5344CB8AC3E}">
        <p14:creationId xmlns:p14="http://schemas.microsoft.com/office/powerpoint/2010/main" val="520676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646670" cy="1325563"/>
          </a:xfrm>
        </p:spPr>
        <p:txBody>
          <a:bodyPr/>
          <a:lstStyle/>
          <a:p>
            <a:r>
              <a:rPr lang="en-US" dirty="0" smtClean="0"/>
              <a:t>Design Differences:</a:t>
            </a:r>
            <a:br>
              <a:rPr lang="en-US" dirty="0" smtClean="0"/>
            </a:br>
            <a:r>
              <a:rPr lang="en-US" dirty="0"/>
              <a:t>S</a:t>
            </a:r>
            <a:r>
              <a:rPr lang="en-US" dirty="0" smtClean="0"/>
              <a:t>timulus Pairings</a:t>
            </a:r>
            <a:endParaRPr lang="en-US" dirty="0"/>
          </a:p>
        </p:txBody>
      </p:sp>
      <p:grpSp>
        <p:nvGrpSpPr>
          <p:cNvPr id="14" name="Group 13"/>
          <p:cNvGrpSpPr/>
          <p:nvPr/>
        </p:nvGrpSpPr>
        <p:grpSpPr>
          <a:xfrm>
            <a:off x="1715662" y="1873771"/>
            <a:ext cx="7033295" cy="4574498"/>
            <a:chOff x="-7574" y="0"/>
            <a:chExt cx="6491890" cy="4291253"/>
          </a:xfrm>
        </p:grpSpPr>
        <p:sp>
          <p:nvSpPr>
            <p:cNvPr id="18" name="TextBox 3"/>
            <p:cNvSpPr txBox="1"/>
            <p:nvPr/>
          </p:nvSpPr>
          <p:spPr>
            <a:xfrm>
              <a:off x="894034" y="32401"/>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19" name="TextBox 4"/>
            <p:cNvSpPr txBox="1"/>
            <p:nvPr/>
          </p:nvSpPr>
          <p:spPr>
            <a:xfrm>
              <a:off x="-7574" y="1402607"/>
              <a:ext cx="1440046"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20" name="TextBox 5"/>
            <p:cNvSpPr txBox="1"/>
            <p:nvPr/>
          </p:nvSpPr>
          <p:spPr>
            <a:xfrm>
              <a:off x="1743856" y="1402607"/>
              <a:ext cx="1379643"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21" name="Rectangle 20"/>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2" name="TextBox 8"/>
            <p:cNvSpPr txBox="1"/>
            <p:nvPr/>
          </p:nvSpPr>
          <p:spPr>
            <a:xfrm>
              <a:off x="4178268" y="32401"/>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Unpleasant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25" name="Rectangle 24"/>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6" name="TextBox 12"/>
            <p:cNvSpPr txBox="1"/>
            <p:nvPr/>
          </p:nvSpPr>
          <p:spPr>
            <a:xfrm>
              <a:off x="865095" y="2279991"/>
              <a:ext cx="1525190" cy="1041909"/>
            </a:xfrm>
            <a:prstGeom prst="rect">
              <a:avLst/>
            </a:prstGeom>
            <a:noFill/>
          </p:spPr>
          <p:txBody>
            <a:bodyPr wrap="square" rtlCol="0">
              <a:normAutofit/>
            </a:bodyPr>
            <a:lstStyle/>
            <a:p>
              <a:pPr algn="ctr"/>
              <a:r>
                <a:rPr lang="en-US" dirty="0" smtClean="0">
                  <a:solidFill>
                    <a:prstClr val="black"/>
                  </a:solidFill>
                  <a:latin typeface="Times New Roman" panose="02020603050405020304" pitchFamily="18" charset="0"/>
                  <a:ea typeface="MS Mincho" panose="02020609040205080304" pitchFamily="49" charset="-128"/>
                </a:rPr>
                <a:t>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29" name="Rectangle 28"/>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30" name="TextBox 16"/>
            <p:cNvSpPr txBox="1"/>
            <p:nvPr/>
          </p:nvSpPr>
          <p:spPr>
            <a:xfrm>
              <a:off x="4108107" y="2279990"/>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Unpleasant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33" name="Rectangle 32"/>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grpSp>
      <p:sp>
        <p:nvSpPr>
          <p:cNvPr id="34" name="TextBox 4"/>
          <p:cNvSpPr txBox="1"/>
          <p:nvPr/>
        </p:nvSpPr>
        <p:spPr>
          <a:xfrm>
            <a:off x="1735944"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35" name="TextBox 5"/>
          <p:cNvSpPr txBox="1"/>
          <p:nvPr/>
        </p:nvSpPr>
        <p:spPr>
          <a:xfrm>
            <a:off x="3569893"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61" name="TextBox 4"/>
          <p:cNvSpPr txBox="1"/>
          <p:nvPr/>
        </p:nvSpPr>
        <p:spPr>
          <a:xfrm>
            <a:off x="5315792"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62" name="TextBox 5"/>
          <p:cNvSpPr txBox="1"/>
          <p:nvPr/>
        </p:nvSpPr>
        <p:spPr>
          <a:xfrm>
            <a:off x="7149741"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63" name="TextBox 4"/>
          <p:cNvSpPr txBox="1"/>
          <p:nvPr/>
        </p:nvSpPr>
        <p:spPr>
          <a:xfrm>
            <a:off x="5326785" y="3369874"/>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64" name="TextBox 5"/>
          <p:cNvSpPr txBox="1"/>
          <p:nvPr/>
        </p:nvSpPr>
        <p:spPr>
          <a:xfrm>
            <a:off x="7160734" y="3369874"/>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23" name="TextBox 22"/>
          <p:cNvSpPr txBox="1"/>
          <p:nvPr/>
        </p:nvSpPr>
        <p:spPr>
          <a:xfrm>
            <a:off x="1689052" y="2332489"/>
            <a:ext cx="7103256" cy="526351"/>
          </a:xfrm>
          <a:prstGeom prst="rect">
            <a:avLst/>
          </a:prstGeom>
          <a:solidFill>
            <a:srgbClr val="6B3B42"/>
          </a:solidFill>
        </p:spPr>
        <p:txBody>
          <a:bodyPr wrap="square" rtlCol="0">
            <a:spAutoFit/>
          </a:bodyPr>
          <a:lstStyle/>
          <a:p>
            <a:pPr marL="0" lvl="1" algn="ctr"/>
            <a:r>
              <a:rPr lang="en-US" sz="2800" b="1" dirty="0" smtClean="0">
                <a:solidFill>
                  <a:schemeClr val="bg1"/>
                </a:solidFill>
              </a:rPr>
              <a:t>Caress</a:t>
            </a:r>
            <a:r>
              <a:rPr lang="en-US" sz="2800" b="1" dirty="0">
                <a:solidFill>
                  <a:schemeClr val="bg1"/>
                </a:solidFill>
              </a:rPr>
              <a:t>, </a:t>
            </a:r>
            <a:r>
              <a:rPr lang="en-US" sz="2800" b="1" dirty="0" smtClean="0">
                <a:solidFill>
                  <a:schemeClr val="bg1"/>
                </a:solidFill>
              </a:rPr>
              <a:t>Freedom</a:t>
            </a:r>
            <a:r>
              <a:rPr lang="en-US" sz="2800" b="1" dirty="0">
                <a:solidFill>
                  <a:schemeClr val="bg1"/>
                </a:solidFill>
              </a:rPr>
              <a:t>, </a:t>
            </a:r>
            <a:r>
              <a:rPr lang="en-US" sz="2800" b="1" dirty="0" smtClean="0">
                <a:solidFill>
                  <a:schemeClr val="bg1"/>
                </a:solidFill>
              </a:rPr>
              <a:t>Health</a:t>
            </a:r>
            <a:r>
              <a:rPr lang="en-US" sz="2800" b="1" dirty="0">
                <a:solidFill>
                  <a:schemeClr val="bg1"/>
                </a:solidFill>
              </a:rPr>
              <a:t>, </a:t>
            </a:r>
            <a:r>
              <a:rPr lang="en-US" sz="2800" b="1" dirty="0" smtClean="0">
                <a:solidFill>
                  <a:schemeClr val="bg1"/>
                </a:solidFill>
              </a:rPr>
              <a:t>Love</a:t>
            </a:r>
            <a:r>
              <a:rPr lang="en-US" sz="2800" b="1" dirty="0">
                <a:solidFill>
                  <a:schemeClr val="bg1"/>
                </a:solidFill>
              </a:rPr>
              <a:t>, </a:t>
            </a:r>
            <a:r>
              <a:rPr lang="en-US" sz="2800" b="1" dirty="0" smtClean="0">
                <a:solidFill>
                  <a:schemeClr val="bg1"/>
                </a:solidFill>
              </a:rPr>
              <a:t>Peace</a:t>
            </a:r>
            <a:r>
              <a:rPr lang="en-US" sz="2800" b="1" dirty="0">
                <a:solidFill>
                  <a:schemeClr val="bg1"/>
                </a:solidFill>
              </a:rPr>
              <a:t>, </a:t>
            </a:r>
            <a:r>
              <a:rPr lang="en-US" sz="2800" b="1" dirty="0" smtClean="0">
                <a:solidFill>
                  <a:schemeClr val="bg1"/>
                </a:solidFill>
              </a:rPr>
              <a:t>Cheer</a:t>
            </a:r>
            <a:endParaRPr lang="en-US" sz="4000" dirty="0">
              <a:solidFill>
                <a:schemeClr val="bg1"/>
              </a:solidFill>
            </a:endParaRPr>
          </a:p>
        </p:txBody>
      </p:sp>
      <p:sp>
        <p:nvSpPr>
          <p:cNvPr id="24" name="TextBox 23"/>
          <p:cNvSpPr txBox="1"/>
          <p:nvPr/>
        </p:nvSpPr>
        <p:spPr>
          <a:xfrm>
            <a:off x="1689052" y="4896280"/>
            <a:ext cx="7103256" cy="523220"/>
          </a:xfrm>
          <a:prstGeom prst="rect">
            <a:avLst/>
          </a:prstGeom>
          <a:solidFill>
            <a:srgbClr val="6B3B42"/>
          </a:solidFill>
        </p:spPr>
        <p:txBody>
          <a:bodyPr wrap="square" rtlCol="0">
            <a:spAutoFit/>
          </a:bodyPr>
          <a:lstStyle/>
          <a:p>
            <a:pPr marL="0" lvl="1" algn="ctr"/>
            <a:r>
              <a:rPr lang="en-US" sz="2800" b="1" dirty="0" smtClean="0">
                <a:solidFill>
                  <a:schemeClr val="bg1"/>
                </a:solidFill>
              </a:rPr>
              <a:t>Abuse</a:t>
            </a:r>
            <a:r>
              <a:rPr lang="en-US" sz="2800" b="1" dirty="0">
                <a:solidFill>
                  <a:schemeClr val="bg1"/>
                </a:solidFill>
              </a:rPr>
              <a:t>, </a:t>
            </a:r>
            <a:r>
              <a:rPr lang="en-US" sz="2800" b="1" dirty="0" smtClean="0">
                <a:solidFill>
                  <a:schemeClr val="bg1"/>
                </a:solidFill>
              </a:rPr>
              <a:t>Crash</a:t>
            </a:r>
            <a:r>
              <a:rPr lang="en-US" sz="2800" b="1" dirty="0">
                <a:solidFill>
                  <a:schemeClr val="bg1"/>
                </a:solidFill>
              </a:rPr>
              <a:t>, </a:t>
            </a:r>
            <a:r>
              <a:rPr lang="en-US" sz="2800" b="1" dirty="0" smtClean="0">
                <a:solidFill>
                  <a:schemeClr val="bg1"/>
                </a:solidFill>
              </a:rPr>
              <a:t>Filth</a:t>
            </a:r>
            <a:r>
              <a:rPr lang="en-US" sz="2800" b="1" dirty="0">
                <a:solidFill>
                  <a:schemeClr val="bg1"/>
                </a:solidFill>
              </a:rPr>
              <a:t>, </a:t>
            </a:r>
            <a:r>
              <a:rPr lang="en-US" sz="2800" b="1" dirty="0" smtClean="0">
                <a:solidFill>
                  <a:schemeClr val="bg1"/>
                </a:solidFill>
              </a:rPr>
              <a:t>Murder</a:t>
            </a:r>
            <a:r>
              <a:rPr lang="en-US" sz="2800" b="1" dirty="0">
                <a:solidFill>
                  <a:schemeClr val="bg1"/>
                </a:solidFill>
              </a:rPr>
              <a:t>, </a:t>
            </a:r>
            <a:r>
              <a:rPr lang="en-US" sz="2800" b="1" dirty="0" smtClean="0">
                <a:solidFill>
                  <a:schemeClr val="bg1"/>
                </a:solidFill>
              </a:rPr>
              <a:t>Sickness</a:t>
            </a:r>
            <a:r>
              <a:rPr lang="en-US" sz="2800" b="1" dirty="0">
                <a:solidFill>
                  <a:schemeClr val="bg1"/>
                </a:solidFill>
              </a:rPr>
              <a:t>, </a:t>
            </a:r>
            <a:r>
              <a:rPr lang="en-US" sz="2800" b="1" dirty="0" smtClean="0">
                <a:solidFill>
                  <a:schemeClr val="bg1"/>
                </a:solidFill>
              </a:rPr>
              <a:t>Accident</a:t>
            </a:r>
            <a:endParaRPr lang="en-US" sz="4000" dirty="0">
              <a:solidFill>
                <a:schemeClr val="bg1"/>
              </a:solidFill>
            </a:endParaRPr>
          </a:p>
        </p:txBody>
      </p:sp>
    </p:spTree>
    <p:extLst>
      <p:ext uri="{BB962C8B-B14F-4D97-AF65-F5344CB8AC3E}">
        <p14:creationId xmlns:p14="http://schemas.microsoft.com/office/powerpoint/2010/main" val="1146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646670" cy="1325563"/>
          </a:xfrm>
        </p:spPr>
        <p:txBody>
          <a:bodyPr/>
          <a:lstStyle/>
          <a:p>
            <a:r>
              <a:rPr lang="en-US" dirty="0"/>
              <a:t>Design Differences:</a:t>
            </a:r>
            <a:br>
              <a:rPr lang="en-US" dirty="0"/>
            </a:br>
            <a:r>
              <a:rPr lang="en-US" dirty="0"/>
              <a:t>Stimulus Pairings</a:t>
            </a:r>
          </a:p>
        </p:txBody>
      </p:sp>
      <p:grpSp>
        <p:nvGrpSpPr>
          <p:cNvPr id="14" name="Group 13"/>
          <p:cNvGrpSpPr/>
          <p:nvPr/>
        </p:nvGrpSpPr>
        <p:grpSpPr>
          <a:xfrm>
            <a:off x="1715662" y="1873771"/>
            <a:ext cx="7033295" cy="4574498"/>
            <a:chOff x="-7574" y="0"/>
            <a:chExt cx="6491890" cy="4291253"/>
          </a:xfrm>
        </p:grpSpPr>
        <p:sp>
          <p:nvSpPr>
            <p:cNvPr id="18" name="TextBox 3"/>
            <p:cNvSpPr txBox="1"/>
            <p:nvPr/>
          </p:nvSpPr>
          <p:spPr>
            <a:xfrm>
              <a:off x="11147" y="32401"/>
              <a:ext cx="3112352" cy="1041909"/>
            </a:xfrm>
            <a:prstGeom prst="rect">
              <a:avLst/>
            </a:prstGeom>
            <a:noFill/>
          </p:spPr>
          <p:txBody>
            <a:bodyPr wrap="square" rtlCol="0">
              <a:normAutofit/>
            </a:bodyPr>
            <a:lstStyle/>
            <a:p>
              <a:pPr algn="ctr"/>
              <a:r>
                <a:rPr lang="en-US" dirty="0">
                  <a:solidFill>
                    <a:srgbClr val="000000"/>
                  </a:solidFill>
                  <a:latin typeface="Times New Roman" panose="02020603050405020304" pitchFamily="18" charset="0"/>
                  <a:ea typeface="MS Mincho" panose="02020609040205080304" pitchFamily="49" charset="-128"/>
                </a:rPr>
                <a:t>Name of </a:t>
              </a:r>
              <a:r>
                <a:rPr lang="en-US" dirty="0" smtClean="0">
                  <a:solidFill>
                    <a:srgbClr val="000000"/>
                  </a:solidFill>
                  <a:latin typeface="Times New Roman" panose="02020603050405020304" pitchFamily="18" charset="0"/>
                  <a:ea typeface="MS Mincho" panose="02020609040205080304" pitchFamily="49" charset="-128"/>
                </a:rPr>
                <a:t>Positive Person</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19" name="TextBox 4"/>
            <p:cNvSpPr txBox="1"/>
            <p:nvPr/>
          </p:nvSpPr>
          <p:spPr>
            <a:xfrm>
              <a:off x="-7574" y="1402607"/>
              <a:ext cx="1440046"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dirty="0" smtClean="0">
                  <a:solidFill>
                    <a:srgbClr val="000000"/>
                  </a:solidFill>
                  <a:latin typeface="Times New Roman" panose="02020603050405020304" pitchFamily="18" charset="0"/>
                  <a:ea typeface="MS Mincho" panose="02020609040205080304" pitchFamily="49" charset="-128"/>
                </a:rPr>
                <a:t>for True</a:t>
              </a:r>
              <a:endParaRPr lang="en-US" dirty="0">
                <a:solidFill>
                  <a:prstClr val="black"/>
                </a:solidFill>
                <a:latin typeface="Times New Roman" panose="02020603050405020304" pitchFamily="18" charset="0"/>
                <a:ea typeface="MS Mincho" panose="02020609040205080304" pitchFamily="49" charset="-128"/>
              </a:endParaRPr>
            </a:p>
          </p:txBody>
        </p:sp>
        <p:sp>
          <p:nvSpPr>
            <p:cNvPr id="20" name="TextBox 5"/>
            <p:cNvSpPr txBox="1"/>
            <p:nvPr/>
          </p:nvSpPr>
          <p:spPr>
            <a:xfrm>
              <a:off x="1743856" y="1402607"/>
              <a:ext cx="1379643"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False</a:t>
              </a:r>
              <a:endParaRPr lang="en-US" dirty="0">
                <a:solidFill>
                  <a:prstClr val="black"/>
                </a:solidFill>
                <a:latin typeface="Times New Roman" panose="02020603050405020304" pitchFamily="18" charset="0"/>
                <a:ea typeface="MS Mincho" panose="02020609040205080304" pitchFamily="49" charset="-128"/>
              </a:endParaRPr>
            </a:p>
          </p:txBody>
        </p:sp>
        <p:sp>
          <p:nvSpPr>
            <p:cNvPr id="21" name="Rectangle 20"/>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2" name="TextBox 8"/>
            <p:cNvSpPr txBox="1"/>
            <p:nvPr/>
          </p:nvSpPr>
          <p:spPr>
            <a:xfrm>
              <a:off x="3341138" y="32401"/>
              <a:ext cx="3118950" cy="1041909"/>
            </a:xfrm>
            <a:prstGeom prst="rect">
              <a:avLst/>
            </a:prstGeom>
            <a:noFill/>
          </p:spPr>
          <p:txBody>
            <a:bodyPr wrap="square" rtlCol="0">
              <a:normAutofit/>
            </a:bodyPr>
            <a:lstStyle/>
            <a:p>
              <a:pPr algn="ctr"/>
              <a:r>
                <a:rPr lang="en-US" dirty="0">
                  <a:solidFill>
                    <a:srgbClr val="000000"/>
                  </a:solidFill>
                  <a:latin typeface="Times New Roman" panose="02020603050405020304" pitchFamily="18" charset="0"/>
                  <a:ea typeface="MS Mincho" panose="02020609040205080304" pitchFamily="49" charset="-128"/>
                </a:rPr>
                <a:t>Name of </a:t>
              </a:r>
              <a:r>
                <a:rPr lang="en-US" dirty="0" smtClean="0">
                  <a:solidFill>
                    <a:srgbClr val="000000"/>
                  </a:solidFill>
                  <a:latin typeface="Times New Roman" panose="02020603050405020304" pitchFamily="18" charset="0"/>
                  <a:ea typeface="MS Mincho" panose="02020609040205080304" pitchFamily="49" charset="-128"/>
                </a:rPr>
                <a:t>Negative Person</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25" name="Rectangle 24"/>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6" name="TextBox 12"/>
            <p:cNvSpPr txBox="1"/>
            <p:nvPr/>
          </p:nvSpPr>
          <p:spPr>
            <a:xfrm>
              <a:off x="27698" y="2279991"/>
              <a:ext cx="3095800" cy="1041909"/>
            </a:xfrm>
            <a:prstGeom prst="rect">
              <a:avLst/>
            </a:prstGeom>
            <a:noFill/>
          </p:spPr>
          <p:txBody>
            <a:bodyPr wrap="square" rtlCol="0">
              <a:normAutofit/>
            </a:bodyPr>
            <a:lstStyle/>
            <a:p>
              <a:pPr algn="ctr"/>
              <a:r>
                <a:rPr lang="en-US" dirty="0">
                  <a:solidFill>
                    <a:srgbClr val="000000"/>
                  </a:solidFill>
                  <a:latin typeface="Times New Roman" panose="02020603050405020304" pitchFamily="18" charset="0"/>
                  <a:ea typeface="MS Mincho" panose="02020609040205080304" pitchFamily="49" charset="-128"/>
                </a:rPr>
                <a:t>Name of </a:t>
              </a:r>
              <a:r>
                <a:rPr lang="en-US" dirty="0" smtClean="0">
                  <a:solidFill>
                    <a:srgbClr val="000000"/>
                  </a:solidFill>
                  <a:latin typeface="Times New Roman" panose="02020603050405020304" pitchFamily="18" charset="0"/>
                  <a:ea typeface="MS Mincho" panose="02020609040205080304" pitchFamily="49" charset="-128"/>
                </a:rPr>
                <a:t>Positive Person</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29" name="Rectangle 28"/>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30" name="TextBox 16"/>
            <p:cNvSpPr txBox="1"/>
            <p:nvPr/>
          </p:nvSpPr>
          <p:spPr>
            <a:xfrm>
              <a:off x="3341139" y="2279990"/>
              <a:ext cx="3118949" cy="1041909"/>
            </a:xfrm>
            <a:prstGeom prst="rect">
              <a:avLst/>
            </a:prstGeom>
            <a:noFill/>
          </p:spPr>
          <p:txBody>
            <a:bodyPr wrap="square" rtlCol="0">
              <a:normAutofit/>
            </a:bodyPr>
            <a:lstStyle/>
            <a:p>
              <a:pPr algn="ctr"/>
              <a:r>
                <a:rPr lang="en-US" dirty="0">
                  <a:solidFill>
                    <a:srgbClr val="000000"/>
                  </a:solidFill>
                  <a:latin typeface="Times New Roman" panose="02020603050405020304" pitchFamily="18" charset="0"/>
                  <a:ea typeface="MS Mincho" panose="02020609040205080304" pitchFamily="49" charset="-128"/>
                </a:rPr>
                <a:t>Name of </a:t>
              </a:r>
              <a:r>
                <a:rPr lang="en-US" dirty="0" smtClean="0">
                  <a:solidFill>
                    <a:srgbClr val="000000"/>
                  </a:solidFill>
                  <a:latin typeface="Times New Roman" panose="02020603050405020304" pitchFamily="18" charset="0"/>
                  <a:ea typeface="MS Mincho" panose="02020609040205080304" pitchFamily="49" charset="-128"/>
                </a:rPr>
                <a:t>Negative Person</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33" name="Rectangle 32"/>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grpSp>
      <p:sp>
        <p:nvSpPr>
          <p:cNvPr id="34" name="TextBox 4"/>
          <p:cNvSpPr txBox="1"/>
          <p:nvPr/>
        </p:nvSpPr>
        <p:spPr>
          <a:xfrm>
            <a:off x="1735944"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dirty="0" smtClean="0">
                <a:solidFill>
                  <a:srgbClr val="000000"/>
                </a:solidFill>
                <a:latin typeface="Times New Roman" panose="02020603050405020304" pitchFamily="18" charset="0"/>
                <a:ea typeface="MS Mincho" panose="02020609040205080304" pitchFamily="49" charset="-128"/>
              </a:rPr>
              <a:t>for True</a:t>
            </a:r>
            <a:endParaRPr lang="en-US" dirty="0">
              <a:solidFill>
                <a:prstClr val="black"/>
              </a:solidFill>
              <a:latin typeface="Times New Roman" panose="02020603050405020304" pitchFamily="18" charset="0"/>
              <a:ea typeface="MS Mincho" panose="02020609040205080304" pitchFamily="49" charset="-128"/>
            </a:endParaRPr>
          </a:p>
        </p:txBody>
      </p:sp>
      <p:sp>
        <p:nvSpPr>
          <p:cNvPr id="35" name="TextBox 5"/>
          <p:cNvSpPr txBox="1"/>
          <p:nvPr/>
        </p:nvSpPr>
        <p:spPr>
          <a:xfrm>
            <a:off x="3569893"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False</a:t>
            </a:r>
            <a:endParaRPr lang="en-US" dirty="0">
              <a:solidFill>
                <a:prstClr val="black"/>
              </a:solidFill>
              <a:latin typeface="Times New Roman" panose="02020603050405020304" pitchFamily="18" charset="0"/>
              <a:ea typeface="MS Mincho" panose="02020609040205080304" pitchFamily="49" charset="-128"/>
            </a:endParaRPr>
          </a:p>
        </p:txBody>
      </p:sp>
      <p:sp>
        <p:nvSpPr>
          <p:cNvPr id="61" name="TextBox 4"/>
          <p:cNvSpPr txBox="1"/>
          <p:nvPr/>
        </p:nvSpPr>
        <p:spPr>
          <a:xfrm>
            <a:off x="5315792"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dirty="0" smtClean="0">
                <a:solidFill>
                  <a:srgbClr val="000000"/>
                </a:solidFill>
                <a:latin typeface="Times New Roman" panose="02020603050405020304" pitchFamily="18" charset="0"/>
                <a:ea typeface="MS Mincho" panose="02020609040205080304" pitchFamily="49" charset="-128"/>
              </a:rPr>
              <a:t>for True</a:t>
            </a:r>
            <a:endParaRPr lang="en-US" dirty="0">
              <a:solidFill>
                <a:prstClr val="black"/>
              </a:solidFill>
              <a:latin typeface="Times New Roman" panose="02020603050405020304" pitchFamily="18" charset="0"/>
              <a:ea typeface="MS Mincho" panose="02020609040205080304" pitchFamily="49" charset="-128"/>
            </a:endParaRPr>
          </a:p>
        </p:txBody>
      </p:sp>
      <p:sp>
        <p:nvSpPr>
          <p:cNvPr id="62" name="TextBox 5"/>
          <p:cNvSpPr txBox="1"/>
          <p:nvPr/>
        </p:nvSpPr>
        <p:spPr>
          <a:xfrm>
            <a:off x="7149741"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False</a:t>
            </a:r>
            <a:endParaRPr lang="en-US" dirty="0">
              <a:solidFill>
                <a:prstClr val="black"/>
              </a:solidFill>
              <a:latin typeface="Times New Roman" panose="02020603050405020304" pitchFamily="18" charset="0"/>
              <a:ea typeface="MS Mincho" panose="02020609040205080304" pitchFamily="49" charset="-128"/>
            </a:endParaRPr>
          </a:p>
        </p:txBody>
      </p:sp>
      <p:sp>
        <p:nvSpPr>
          <p:cNvPr id="63" name="TextBox 4"/>
          <p:cNvSpPr txBox="1"/>
          <p:nvPr/>
        </p:nvSpPr>
        <p:spPr>
          <a:xfrm>
            <a:off x="5326785" y="3369874"/>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dirty="0" smtClean="0">
                <a:solidFill>
                  <a:srgbClr val="000000"/>
                </a:solidFill>
                <a:latin typeface="Times New Roman" panose="02020603050405020304" pitchFamily="18" charset="0"/>
                <a:ea typeface="MS Mincho" panose="02020609040205080304" pitchFamily="49" charset="-128"/>
              </a:rPr>
              <a:t>for True</a:t>
            </a:r>
            <a:endParaRPr lang="en-US" dirty="0">
              <a:solidFill>
                <a:prstClr val="black"/>
              </a:solidFill>
              <a:latin typeface="Times New Roman" panose="02020603050405020304" pitchFamily="18" charset="0"/>
              <a:ea typeface="MS Mincho" panose="02020609040205080304" pitchFamily="49" charset="-128"/>
            </a:endParaRPr>
          </a:p>
        </p:txBody>
      </p:sp>
      <p:sp>
        <p:nvSpPr>
          <p:cNvPr id="64" name="TextBox 5"/>
          <p:cNvSpPr txBox="1"/>
          <p:nvPr/>
        </p:nvSpPr>
        <p:spPr>
          <a:xfrm>
            <a:off x="7160734" y="3369874"/>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False</a:t>
            </a:r>
            <a:endParaRPr lang="en-US" dirty="0">
              <a:solidFill>
                <a:prstClr val="black"/>
              </a:solidFill>
              <a:latin typeface="Times New Roman" panose="02020603050405020304" pitchFamily="18" charset="0"/>
              <a:ea typeface="MS Mincho" panose="02020609040205080304" pitchFamily="49" charset="-128"/>
            </a:endParaRPr>
          </a:p>
        </p:txBody>
      </p:sp>
      <p:sp>
        <p:nvSpPr>
          <p:cNvPr id="3" name="TextBox 2"/>
          <p:cNvSpPr txBox="1"/>
          <p:nvPr/>
        </p:nvSpPr>
        <p:spPr>
          <a:xfrm>
            <a:off x="1715662" y="2335621"/>
            <a:ext cx="7033292" cy="523220"/>
          </a:xfrm>
          <a:prstGeom prst="rect">
            <a:avLst/>
          </a:prstGeom>
          <a:solidFill>
            <a:srgbClr val="6B3B42"/>
          </a:solidFill>
        </p:spPr>
        <p:txBody>
          <a:bodyPr wrap="square" rtlCol="0">
            <a:spAutoFit/>
          </a:bodyPr>
          <a:lstStyle/>
          <a:p>
            <a:pPr marL="0" lvl="1" algn="ctr"/>
            <a:r>
              <a:rPr lang="en-US" sz="2800" b="1" dirty="0">
                <a:solidFill>
                  <a:schemeClr val="bg1"/>
                </a:solidFill>
              </a:rPr>
              <a:t>Good, Safe, Caring, Friend, Nice, </a:t>
            </a:r>
            <a:r>
              <a:rPr lang="en-US" sz="2800" b="1" dirty="0" smtClean="0">
                <a:solidFill>
                  <a:schemeClr val="bg1"/>
                </a:solidFill>
              </a:rPr>
              <a:t>Trustworthy</a:t>
            </a:r>
            <a:endParaRPr lang="en-US" sz="4000" dirty="0">
              <a:solidFill>
                <a:schemeClr val="bg1"/>
              </a:solidFill>
            </a:endParaRPr>
          </a:p>
        </p:txBody>
      </p:sp>
      <p:sp>
        <p:nvSpPr>
          <p:cNvPr id="24" name="TextBox 23"/>
          <p:cNvSpPr txBox="1"/>
          <p:nvPr/>
        </p:nvSpPr>
        <p:spPr>
          <a:xfrm>
            <a:off x="1753876" y="4891712"/>
            <a:ext cx="7033292" cy="523220"/>
          </a:xfrm>
          <a:prstGeom prst="rect">
            <a:avLst/>
          </a:prstGeom>
          <a:solidFill>
            <a:srgbClr val="6B3B42"/>
          </a:solidFill>
        </p:spPr>
        <p:txBody>
          <a:bodyPr wrap="square" rtlCol="0">
            <a:spAutoFit/>
          </a:bodyPr>
          <a:lstStyle/>
          <a:p>
            <a:pPr marL="0" lvl="1" algn="ctr"/>
            <a:r>
              <a:rPr lang="en-US" sz="2800" b="1" dirty="0">
                <a:solidFill>
                  <a:schemeClr val="bg1"/>
                </a:solidFill>
              </a:rPr>
              <a:t>Bad, Cruel, Dangerous, Enemy, Hateful, Selfish</a:t>
            </a:r>
            <a:endParaRPr lang="en-US" sz="4000" dirty="0">
              <a:solidFill>
                <a:schemeClr val="bg1"/>
              </a:solidFill>
            </a:endParaRPr>
          </a:p>
        </p:txBody>
      </p:sp>
    </p:spTree>
    <p:extLst>
      <p:ext uri="{BB962C8B-B14F-4D97-AF65-F5344CB8AC3E}">
        <p14:creationId xmlns:p14="http://schemas.microsoft.com/office/powerpoint/2010/main" val="224471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Instructions</a:t>
            </a:r>
            <a:endParaRPr lang="en-US" dirty="0">
              <a:solidFill>
                <a:srgbClr val="683A3C"/>
              </a:solidFill>
            </a:endParaRPr>
          </a:p>
        </p:txBody>
      </p:sp>
      <p:sp>
        <p:nvSpPr>
          <p:cNvPr id="3" name="Content Placeholder 2"/>
          <p:cNvSpPr>
            <a:spLocks noGrp="1"/>
          </p:cNvSpPr>
          <p:nvPr>
            <p:ph idx="1"/>
          </p:nvPr>
        </p:nvSpPr>
        <p:spPr>
          <a:xfrm>
            <a:off x="1943100" y="1825625"/>
            <a:ext cx="7200900" cy="4351338"/>
          </a:xfrm>
        </p:spPr>
        <p:txBody>
          <a:bodyPr>
            <a:normAutofit/>
          </a:bodyPr>
          <a:lstStyle/>
          <a:p>
            <a:pPr marL="0" indent="0">
              <a:buNone/>
            </a:pPr>
            <a:r>
              <a:rPr lang="en-US" sz="2800" dirty="0" smtClean="0"/>
              <a:t>First standard IRAP Instructions:</a:t>
            </a:r>
          </a:p>
          <a:p>
            <a:r>
              <a:rPr lang="en-US" sz="2400" dirty="0" smtClean="0"/>
              <a:t>McKenna et al. (2007)</a:t>
            </a:r>
          </a:p>
          <a:p>
            <a:pPr marL="388138" lvl="1" indent="-171450"/>
            <a:r>
              <a:rPr lang="en-US" sz="2000" dirty="0"/>
              <a:t>C</a:t>
            </a:r>
            <a:r>
              <a:rPr lang="en-US" sz="2000" dirty="0" smtClean="0"/>
              <a:t>onsent form  </a:t>
            </a:r>
          </a:p>
          <a:p>
            <a:pPr marL="388138" lvl="1" indent="-171450"/>
            <a:r>
              <a:rPr lang="en-US" sz="2000" dirty="0"/>
              <a:t>A</a:t>
            </a:r>
            <a:r>
              <a:rPr lang="en-US" sz="2000" dirty="0" smtClean="0"/>
              <a:t> </a:t>
            </a:r>
            <a:r>
              <a:rPr lang="en-US" sz="2000" dirty="0"/>
              <a:t>brief description of the procedures and instructions for completing the </a:t>
            </a:r>
            <a:r>
              <a:rPr lang="en-US" sz="2000" dirty="0" smtClean="0"/>
              <a:t>IRAP</a:t>
            </a:r>
            <a:endParaRPr lang="en-US" sz="2000" dirty="0"/>
          </a:p>
          <a:p>
            <a:pPr marL="388138" lvl="1" indent="-171450"/>
            <a:r>
              <a:rPr lang="en-US" sz="2000" dirty="0" smtClean="0"/>
              <a:t>The </a:t>
            </a:r>
            <a:r>
              <a:rPr lang="en-US" sz="2000" dirty="0"/>
              <a:t>IRAP </a:t>
            </a:r>
            <a:r>
              <a:rPr lang="en-US" sz="2000" dirty="0" smtClean="0"/>
              <a:t>was conducted </a:t>
            </a:r>
            <a:endParaRPr lang="en-US" sz="2000" dirty="0"/>
          </a:p>
          <a:p>
            <a:r>
              <a:rPr lang="en-US" sz="2400" dirty="0" smtClean="0"/>
              <a:t>Current study</a:t>
            </a:r>
          </a:p>
          <a:p>
            <a:pPr lvl="1"/>
            <a:r>
              <a:rPr lang="en-US" sz="2000" dirty="0" smtClean="0"/>
              <a:t>Extended training before each IRAP practice block</a:t>
            </a:r>
          </a:p>
          <a:p>
            <a:pPr lvl="1"/>
            <a:r>
              <a:rPr lang="en-US" sz="2000" i="1" dirty="0" smtClean="0"/>
              <a:t>In Vivo </a:t>
            </a:r>
            <a:r>
              <a:rPr lang="en-US" sz="2000" dirty="0" smtClean="0"/>
              <a:t> feedback for consistent inaccurate responding</a:t>
            </a:r>
            <a:endParaRPr lang="en-US" sz="2000" i="1" dirty="0" smtClean="0"/>
          </a:p>
          <a:p>
            <a:endParaRPr lang="en-US" dirty="0" smtClean="0"/>
          </a:p>
          <a:p>
            <a:pPr lvl="1"/>
            <a:endParaRPr lang="en-US" sz="1400" dirty="0" smtClean="0">
              <a:sym typeface="Wingdings" panose="05000000000000000000" pitchFamily="2" charset="2"/>
            </a:endParaRPr>
          </a:p>
          <a:p>
            <a:pPr marL="80960" indent="0">
              <a:buNone/>
            </a:pPr>
            <a:endParaRPr lang="en-US" sz="800" i="1" dirty="0">
              <a:sym typeface="Wingdings" panose="05000000000000000000" pitchFamily="2" charset="2"/>
            </a:endParaRPr>
          </a:p>
          <a:p>
            <a:pPr marL="297648" lvl="1" indent="0">
              <a:buNone/>
            </a:pPr>
            <a:endParaRPr lang="en-US" sz="1700" dirty="0" smtClean="0">
              <a:sym typeface="Wingdings" panose="05000000000000000000" pitchFamily="2" charset="2"/>
            </a:endParaRPr>
          </a:p>
          <a:p>
            <a:pPr marL="0" indent="0">
              <a:buNone/>
            </a:pPr>
            <a:endParaRPr lang="en-US" sz="800" dirty="0">
              <a:sym typeface="Wingdings" panose="05000000000000000000" pitchFamily="2" charset="2"/>
            </a:endParaRPr>
          </a:p>
        </p:txBody>
      </p:sp>
    </p:spTree>
    <p:extLst>
      <p:ext uri="{BB962C8B-B14F-4D97-AF65-F5344CB8AC3E}">
        <p14:creationId xmlns:p14="http://schemas.microsoft.com/office/powerpoint/2010/main" val="3076485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0104" y="198783"/>
            <a:ext cx="6686716" cy="3313043"/>
          </a:xfrm>
        </p:spPr>
        <p:txBody>
          <a:bodyPr/>
          <a:lstStyle/>
          <a:p>
            <a:r>
              <a:rPr lang="en-US" dirty="0"/>
              <a:t>Love/Hate Faked: Manipulating IRAP Performance with Instructions</a:t>
            </a:r>
            <a:endParaRPr lang="en-US" dirty="0">
              <a:solidFill>
                <a:srgbClr val="683A3C"/>
              </a:solidFill>
            </a:endParaRPr>
          </a:p>
        </p:txBody>
      </p:sp>
      <p:sp>
        <p:nvSpPr>
          <p:cNvPr id="3" name="Subtitle 2"/>
          <p:cNvSpPr>
            <a:spLocks noGrp="1"/>
          </p:cNvSpPr>
          <p:nvPr>
            <p:ph type="subTitle" idx="1"/>
          </p:nvPr>
        </p:nvSpPr>
        <p:spPr>
          <a:xfrm>
            <a:off x="2160104" y="3949148"/>
            <a:ext cx="6686716" cy="2237048"/>
          </a:xfrm>
        </p:spPr>
        <p:txBody>
          <a:bodyPr>
            <a:normAutofit/>
          </a:bodyPr>
          <a:lstStyle/>
          <a:p>
            <a:r>
              <a:rPr lang="en-US" dirty="0"/>
              <a:t>Kail </a:t>
            </a:r>
            <a:r>
              <a:rPr lang="en-US" dirty="0" smtClean="0"/>
              <a:t>Seymour, M.S., BCBA</a:t>
            </a:r>
          </a:p>
          <a:p>
            <a:r>
              <a:rPr lang="en-US" dirty="0" smtClean="0"/>
              <a:t>Christine Ryder, B.A.</a:t>
            </a:r>
          </a:p>
          <a:p>
            <a:r>
              <a:rPr lang="en-US" dirty="0" smtClean="0"/>
              <a:t>Chad </a:t>
            </a:r>
            <a:r>
              <a:rPr lang="en-US" dirty="0"/>
              <a:t>E. Drake, </a:t>
            </a:r>
            <a:r>
              <a:rPr lang="en-US" dirty="0" smtClean="0"/>
              <a:t>Ph.D</a:t>
            </a:r>
            <a:r>
              <a:rPr lang="en-US" dirty="0"/>
              <a:t>.</a:t>
            </a:r>
          </a:p>
        </p:txBody>
      </p:sp>
    </p:spTree>
    <p:extLst>
      <p:ext uri="{BB962C8B-B14F-4D97-AF65-F5344CB8AC3E}">
        <p14:creationId xmlns:p14="http://schemas.microsoft.com/office/powerpoint/2010/main" val="2303334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365129"/>
            <a:ext cx="7787640" cy="1325563"/>
          </a:xfrm>
        </p:spPr>
        <p:txBody>
          <a:bodyPr/>
          <a:lstStyle/>
          <a:p>
            <a:r>
              <a:rPr lang="en-US" dirty="0" smtClean="0">
                <a:solidFill>
                  <a:srgbClr val="683A3C"/>
                </a:solidFill>
              </a:rPr>
              <a:t>Design Differences: Standard IRAP Training</a:t>
            </a:r>
            <a:endParaRPr lang="en-US" dirty="0">
              <a:solidFill>
                <a:srgbClr val="683A3C"/>
              </a:solidFill>
            </a:endParaRPr>
          </a:p>
        </p:txBody>
      </p:sp>
      <p:grpSp>
        <p:nvGrpSpPr>
          <p:cNvPr id="13" name="Group 12"/>
          <p:cNvGrpSpPr/>
          <p:nvPr/>
        </p:nvGrpSpPr>
        <p:grpSpPr>
          <a:xfrm>
            <a:off x="2052955" y="1824990"/>
            <a:ext cx="6462395" cy="4545330"/>
            <a:chOff x="0" y="0"/>
            <a:chExt cx="6484316" cy="4291253"/>
          </a:xfrm>
        </p:grpSpPr>
        <p:sp>
          <p:nvSpPr>
            <p:cNvPr id="17" name="TextBox 3"/>
            <p:cNvSpPr txBox="1"/>
            <p:nvPr/>
          </p:nvSpPr>
          <p:spPr>
            <a:xfrm>
              <a:off x="894034" y="32401"/>
              <a:ext cx="1525190" cy="1041909"/>
            </a:xfrm>
            <a:prstGeom prst="rect">
              <a:avLst/>
            </a:prstGeom>
            <a:noFill/>
          </p:spPr>
          <p:txBody>
            <a:bodyPr wrap="square" rtlCol="0">
              <a:normAutofit/>
            </a:body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Goody </a:t>
              </a:r>
              <a:r>
                <a:rPr lang="en-US" sz="1200" kern="1200" dirty="0" err="1" smtClean="0">
                  <a:solidFill>
                    <a:srgbClr val="000000"/>
                  </a:solidFill>
                  <a:effectLst/>
                  <a:latin typeface="Times New Roman" panose="02020603050405020304" pitchFamily="18" charset="0"/>
                  <a:ea typeface="MS Mincho" panose="02020609040205080304" pitchFamily="49" charset="-128"/>
                </a:rPr>
                <a:t>Gooderson</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Good</a:t>
              </a:r>
              <a:endParaRPr lang="en-US" sz="1200" dirty="0">
                <a:effectLst/>
                <a:latin typeface="Times New Roman" panose="02020603050405020304" pitchFamily="18" charset="0"/>
                <a:ea typeface="MS Mincho" panose="02020609040205080304" pitchFamily="49" charset="-128"/>
              </a:endParaRPr>
            </a:p>
          </p:txBody>
        </p:sp>
        <p:sp>
          <p:nvSpPr>
            <p:cNvPr id="18" name="TextBox 4"/>
            <p:cNvSpPr txBox="1"/>
            <p:nvPr/>
          </p:nvSpPr>
          <p:spPr>
            <a:xfrm>
              <a:off x="12403" y="1496923"/>
              <a:ext cx="1329406"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a:t>
              </a:r>
              <a:r>
                <a:rPr lang="en-US" sz="1200" kern="1200" dirty="0" smtClean="0">
                  <a:solidFill>
                    <a:srgbClr val="000000"/>
                  </a:solidFill>
                  <a:effectLst/>
                  <a:latin typeface="Times New Roman" panose="02020603050405020304" pitchFamily="18" charset="0"/>
                  <a:ea typeface="MS Mincho" panose="02020609040205080304" pitchFamily="49" charset="-128"/>
                </a:rPr>
                <a:t>’ 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19" name="TextBox 5"/>
            <p:cNvSpPr txBox="1"/>
            <p:nvPr/>
          </p:nvSpPr>
          <p:spPr>
            <a:xfrm>
              <a:off x="1782911" y="1496923"/>
              <a:ext cx="1360267"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0" name="Rectangle 19"/>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1" name="TextBox 8"/>
            <p:cNvSpPr txBox="1"/>
            <p:nvPr/>
          </p:nvSpPr>
          <p:spPr>
            <a:xfrm>
              <a:off x="4178268" y="32401"/>
              <a:ext cx="1525190" cy="1041909"/>
            </a:xfrm>
            <a:prstGeom prst="rect">
              <a:avLst/>
            </a:prstGeom>
            <a:noFill/>
          </p:spPr>
          <p:txBody>
            <a:bodyPr wrap="square" rtlCol="0">
              <a:normAutofit/>
            </a:bodyPr>
            <a:lstStyle/>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Jerky </a:t>
              </a:r>
              <a:r>
                <a:rPr lang="en-US" sz="1200" dirty="0" err="1" smtClean="0">
                  <a:solidFill>
                    <a:srgbClr val="000000"/>
                  </a:solidFill>
                  <a:latin typeface="Times New Roman" panose="02020603050405020304" pitchFamily="18" charset="0"/>
                  <a:ea typeface="MS Mincho" panose="02020609040205080304" pitchFamily="49" charset="-128"/>
                </a:rPr>
                <a:t>McBadderson</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Good</a:t>
              </a:r>
              <a:endParaRPr lang="en-US" sz="1200" dirty="0">
                <a:effectLst/>
                <a:latin typeface="Times New Roman" panose="02020603050405020304" pitchFamily="18" charset="0"/>
                <a:ea typeface="MS Mincho" panose="02020609040205080304" pitchFamily="49" charset="-128"/>
              </a:endParaRPr>
            </a:p>
          </p:txBody>
        </p:sp>
        <p:sp>
          <p:nvSpPr>
            <p:cNvPr id="22" name="TextBox 9"/>
            <p:cNvSpPr txBox="1"/>
            <p:nvPr/>
          </p:nvSpPr>
          <p:spPr>
            <a:xfrm>
              <a:off x="3325574" y="1496923"/>
              <a:ext cx="1229395"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a:t>
              </a:r>
              <a:r>
                <a:rPr lang="en-US" sz="1200" kern="1200" dirty="0" smtClean="0">
                  <a:solidFill>
                    <a:srgbClr val="000000"/>
                  </a:solidFill>
                  <a:effectLst/>
                  <a:latin typeface="Times New Roman" panose="02020603050405020304" pitchFamily="18" charset="0"/>
                  <a:ea typeface="MS Mincho" panose="02020609040205080304" pitchFamily="49" charset="-128"/>
                </a:rPr>
                <a:t>’ 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23" name="TextBox 10"/>
            <p:cNvSpPr txBox="1"/>
            <p:nvPr/>
          </p:nvSpPr>
          <p:spPr>
            <a:xfrm>
              <a:off x="5148130" y="1511211"/>
              <a:ext cx="1320623"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 False</a:t>
              </a:r>
              <a:endParaRPr lang="en-US" sz="1200" dirty="0">
                <a:effectLst/>
                <a:latin typeface="Times New Roman" panose="02020603050405020304" pitchFamily="18" charset="0"/>
                <a:ea typeface="MS Mincho" panose="02020609040205080304" pitchFamily="49" charset="-128"/>
              </a:endParaRPr>
            </a:p>
          </p:txBody>
        </p:sp>
        <p:sp>
          <p:nvSpPr>
            <p:cNvPr id="24" name="Rectangle 23"/>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5" name="TextBox 12"/>
            <p:cNvSpPr txBox="1"/>
            <p:nvPr/>
          </p:nvSpPr>
          <p:spPr>
            <a:xfrm>
              <a:off x="865095" y="2279991"/>
              <a:ext cx="1525190" cy="1041909"/>
            </a:xfrm>
            <a:prstGeom prst="rect">
              <a:avLst/>
            </a:prstGeom>
            <a:noFill/>
          </p:spPr>
          <p:txBody>
            <a:bodyPr wrap="square" rtlCol="0">
              <a:normAutofit/>
            </a:bodyPr>
            <a:lstStyle/>
            <a:p>
              <a:pPr algn="ctr"/>
              <a:r>
                <a:rPr lang="en-US" sz="1200" dirty="0">
                  <a:solidFill>
                    <a:srgbClr val="000000"/>
                  </a:solidFill>
                  <a:latin typeface="Times New Roman" panose="02020603050405020304" pitchFamily="18" charset="0"/>
                  <a:ea typeface="MS Mincho" panose="02020609040205080304" pitchFamily="49" charset="-128"/>
                </a:rPr>
                <a:t>Goody </a:t>
              </a:r>
              <a:r>
                <a:rPr lang="en-US" sz="1200" dirty="0" err="1">
                  <a:solidFill>
                    <a:srgbClr val="000000"/>
                  </a:solidFill>
                  <a:latin typeface="Times New Roman" panose="02020603050405020304" pitchFamily="18" charset="0"/>
                  <a:ea typeface="MS Mincho" panose="02020609040205080304" pitchFamily="49" charset="-128"/>
                </a:rPr>
                <a:t>Gooderson</a:t>
              </a:r>
              <a:endParaRPr lang="en-US" sz="12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Bad</a:t>
              </a:r>
              <a:endParaRPr lang="en-US" sz="1200" dirty="0">
                <a:effectLst/>
                <a:latin typeface="Times New Roman" panose="02020603050405020304" pitchFamily="18" charset="0"/>
                <a:ea typeface="MS Mincho" panose="02020609040205080304" pitchFamily="49" charset="-128"/>
              </a:endParaRPr>
            </a:p>
          </p:txBody>
        </p:sp>
        <p:sp>
          <p:nvSpPr>
            <p:cNvPr id="26" name="TextBox 13"/>
            <p:cNvSpPr txBox="1"/>
            <p:nvPr/>
          </p:nvSpPr>
          <p:spPr>
            <a:xfrm>
              <a:off x="12403" y="3730225"/>
              <a:ext cx="1329406"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27" name="TextBox 14"/>
            <p:cNvSpPr txBox="1"/>
            <p:nvPr/>
          </p:nvSpPr>
          <p:spPr>
            <a:xfrm>
              <a:off x="1826923" y="3730224"/>
              <a:ext cx="1316255" cy="546741"/>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8" name="Rectangle 27"/>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9" name="TextBox 16"/>
            <p:cNvSpPr txBox="1"/>
            <p:nvPr/>
          </p:nvSpPr>
          <p:spPr>
            <a:xfrm>
              <a:off x="4108107" y="2279990"/>
              <a:ext cx="1525190" cy="1041909"/>
            </a:xfrm>
            <a:prstGeom prst="rect">
              <a:avLst/>
            </a:prstGeom>
            <a:noFill/>
          </p:spPr>
          <p:txBody>
            <a:bodyPr wrap="square" rtlCol="0">
              <a:normAutofit/>
            </a:bodyPr>
            <a:lstStyle/>
            <a:p>
              <a:pPr algn="ctr"/>
              <a:r>
                <a:rPr lang="en-US" sz="1200" dirty="0">
                  <a:solidFill>
                    <a:srgbClr val="000000"/>
                  </a:solidFill>
                  <a:latin typeface="Times New Roman" panose="02020603050405020304" pitchFamily="18" charset="0"/>
                  <a:ea typeface="MS Mincho" panose="02020609040205080304" pitchFamily="49" charset="-128"/>
                </a:rPr>
                <a:t>Jerky </a:t>
              </a:r>
              <a:r>
                <a:rPr lang="en-US" sz="1200" dirty="0" err="1">
                  <a:solidFill>
                    <a:srgbClr val="000000"/>
                  </a:solidFill>
                  <a:latin typeface="Times New Roman" panose="02020603050405020304" pitchFamily="18" charset="0"/>
                  <a:ea typeface="MS Mincho" panose="02020609040205080304" pitchFamily="49" charset="-128"/>
                </a:rPr>
                <a:t>McBadderson</a:t>
              </a:r>
              <a:endParaRPr lang="en-US" sz="12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Bad</a:t>
              </a:r>
              <a:endParaRPr lang="en-US" sz="1200" dirty="0">
                <a:effectLst/>
                <a:latin typeface="Times New Roman" panose="02020603050405020304" pitchFamily="18" charset="0"/>
                <a:ea typeface="MS Mincho" panose="02020609040205080304" pitchFamily="49" charset="-128"/>
              </a:endParaRPr>
            </a:p>
          </p:txBody>
        </p:sp>
        <p:sp>
          <p:nvSpPr>
            <p:cNvPr id="30" name="TextBox 17"/>
            <p:cNvSpPr txBox="1"/>
            <p:nvPr/>
          </p:nvSpPr>
          <p:spPr>
            <a:xfrm>
              <a:off x="3341139" y="3730224"/>
              <a:ext cx="1215102"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31" name="TextBox 18"/>
            <p:cNvSpPr txBox="1"/>
            <p:nvPr/>
          </p:nvSpPr>
          <p:spPr>
            <a:xfrm>
              <a:off x="5155659" y="3730224"/>
              <a:ext cx="1313093" cy="541352"/>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a:t>
              </a:r>
              <a:r>
                <a:rPr lang="en-US" sz="1200" kern="1200" dirty="0" smtClean="0">
                  <a:solidFill>
                    <a:srgbClr val="000000"/>
                  </a:solidFill>
                  <a:effectLst/>
                  <a:latin typeface="Times New Roman" panose="02020603050405020304" pitchFamily="18" charset="0"/>
                  <a:ea typeface="MS Mincho" panose="02020609040205080304" pitchFamily="49" charset="-128"/>
                </a:rPr>
                <a:t>k’ 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32" name="Rectangle 31"/>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36" name="Group 35"/>
          <p:cNvGrpSpPr/>
          <p:nvPr/>
        </p:nvGrpSpPr>
        <p:grpSpPr>
          <a:xfrm>
            <a:off x="2295023" y="2595174"/>
            <a:ext cx="909715" cy="834371"/>
            <a:chOff x="2384308" y="2605232"/>
            <a:chExt cx="909715" cy="834371"/>
          </a:xfrm>
        </p:grpSpPr>
        <p:sp>
          <p:nvSpPr>
            <p:cNvPr id="11"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12" name="Down Arrow Callout 11"/>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37" name="Group 36"/>
          <p:cNvGrpSpPr/>
          <p:nvPr/>
        </p:nvGrpSpPr>
        <p:grpSpPr>
          <a:xfrm>
            <a:off x="7386902" y="2575989"/>
            <a:ext cx="909715" cy="834371"/>
            <a:chOff x="2384308" y="2605232"/>
            <a:chExt cx="909715" cy="834371"/>
          </a:xfrm>
        </p:grpSpPr>
        <p:sp>
          <p:nvSpPr>
            <p:cNvPr id="38"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39" name="Down Arrow Callout 38"/>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40" name="Group 39"/>
          <p:cNvGrpSpPr/>
          <p:nvPr/>
        </p:nvGrpSpPr>
        <p:grpSpPr>
          <a:xfrm>
            <a:off x="4096625" y="4931295"/>
            <a:ext cx="909715" cy="834371"/>
            <a:chOff x="2384308" y="2605232"/>
            <a:chExt cx="909715" cy="834371"/>
          </a:xfrm>
        </p:grpSpPr>
        <p:sp>
          <p:nvSpPr>
            <p:cNvPr id="41"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42" name="Down Arrow Callout 41"/>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43" name="Group 42"/>
          <p:cNvGrpSpPr/>
          <p:nvPr/>
        </p:nvGrpSpPr>
        <p:grpSpPr>
          <a:xfrm>
            <a:off x="5599851" y="4931295"/>
            <a:ext cx="909715" cy="834371"/>
            <a:chOff x="2384308" y="2605232"/>
            <a:chExt cx="909715" cy="834371"/>
          </a:xfrm>
        </p:grpSpPr>
        <p:sp>
          <p:nvSpPr>
            <p:cNvPr id="44"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45" name="Down Arrow Callout 44"/>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spTree>
    <p:extLst>
      <p:ext uri="{BB962C8B-B14F-4D97-AF65-F5344CB8AC3E}">
        <p14:creationId xmlns:p14="http://schemas.microsoft.com/office/powerpoint/2010/main" val="2561176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052955" y="1824990"/>
            <a:ext cx="6462395" cy="4545330"/>
            <a:chOff x="0" y="0"/>
            <a:chExt cx="6484316" cy="4291253"/>
          </a:xfrm>
        </p:grpSpPr>
        <p:sp>
          <p:nvSpPr>
            <p:cNvPr id="17" name="TextBox 3"/>
            <p:cNvSpPr txBox="1"/>
            <p:nvPr/>
          </p:nvSpPr>
          <p:spPr>
            <a:xfrm>
              <a:off x="894034" y="32401"/>
              <a:ext cx="1525190" cy="1041909"/>
            </a:xfrm>
            <a:prstGeom prst="rect">
              <a:avLst/>
            </a:prstGeom>
            <a:noFill/>
          </p:spPr>
          <p:txBody>
            <a:bodyPr wrap="square" rtlCol="0">
              <a:normAutofit/>
            </a:body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Goody </a:t>
              </a:r>
              <a:r>
                <a:rPr lang="en-US" sz="1200" kern="1200" dirty="0" err="1" smtClean="0">
                  <a:solidFill>
                    <a:srgbClr val="000000"/>
                  </a:solidFill>
                  <a:effectLst/>
                  <a:latin typeface="Times New Roman" panose="02020603050405020304" pitchFamily="18" charset="0"/>
                  <a:ea typeface="MS Mincho" panose="02020609040205080304" pitchFamily="49" charset="-128"/>
                </a:rPr>
                <a:t>Gooderson</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Good</a:t>
              </a:r>
              <a:endParaRPr lang="en-US" sz="1200" dirty="0">
                <a:effectLst/>
                <a:latin typeface="Times New Roman" panose="02020603050405020304" pitchFamily="18" charset="0"/>
                <a:ea typeface="MS Mincho" panose="02020609040205080304" pitchFamily="49" charset="-128"/>
              </a:endParaRPr>
            </a:p>
          </p:txBody>
        </p:sp>
        <p:sp>
          <p:nvSpPr>
            <p:cNvPr id="18" name="TextBox 4"/>
            <p:cNvSpPr txBox="1"/>
            <p:nvPr/>
          </p:nvSpPr>
          <p:spPr>
            <a:xfrm>
              <a:off x="12403" y="1496923"/>
              <a:ext cx="1329406"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a:t>
              </a:r>
              <a:r>
                <a:rPr lang="en-US" sz="1200" kern="1200" dirty="0" smtClean="0">
                  <a:solidFill>
                    <a:srgbClr val="000000"/>
                  </a:solidFill>
                  <a:effectLst/>
                  <a:latin typeface="Times New Roman" panose="02020603050405020304" pitchFamily="18" charset="0"/>
                  <a:ea typeface="MS Mincho" panose="02020609040205080304" pitchFamily="49" charset="-128"/>
                </a:rPr>
                <a:t>’ 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19" name="TextBox 5"/>
            <p:cNvSpPr txBox="1"/>
            <p:nvPr/>
          </p:nvSpPr>
          <p:spPr>
            <a:xfrm>
              <a:off x="1782911" y="1496923"/>
              <a:ext cx="1360267"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0" name="Rectangle 19"/>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1" name="TextBox 8"/>
            <p:cNvSpPr txBox="1"/>
            <p:nvPr/>
          </p:nvSpPr>
          <p:spPr>
            <a:xfrm>
              <a:off x="4178268" y="32401"/>
              <a:ext cx="1525190" cy="1041909"/>
            </a:xfrm>
            <a:prstGeom prst="rect">
              <a:avLst/>
            </a:prstGeom>
            <a:noFill/>
          </p:spPr>
          <p:txBody>
            <a:bodyPr wrap="square" rtlCol="0">
              <a:normAutofit/>
            </a:bodyPr>
            <a:lstStyle/>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Jerky </a:t>
              </a:r>
              <a:r>
                <a:rPr lang="en-US" sz="1200" dirty="0" err="1" smtClean="0">
                  <a:solidFill>
                    <a:srgbClr val="000000"/>
                  </a:solidFill>
                  <a:latin typeface="Times New Roman" panose="02020603050405020304" pitchFamily="18" charset="0"/>
                  <a:ea typeface="MS Mincho" panose="02020609040205080304" pitchFamily="49" charset="-128"/>
                </a:rPr>
                <a:t>McBadderson</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Good</a:t>
              </a:r>
              <a:endParaRPr lang="en-US" sz="1200" dirty="0">
                <a:effectLst/>
                <a:latin typeface="Times New Roman" panose="02020603050405020304" pitchFamily="18" charset="0"/>
                <a:ea typeface="MS Mincho" panose="02020609040205080304" pitchFamily="49" charset="-128"/>
              </a:endParaRPr>
            </a:p>
          </p:txBody>
        </p:sp>
        <p:sp>
          <p:nvSpPr>
            <p:cNvPr id="22" name="TextBox 9"/>
            <p:cNvSpPr txBox="1"/>
            <p:nvPr/>
          </p:nvSpPr>
          <p:spPr>
            <a:xfrm>
              <a:off x="3325574" y="1496923"/>
              <a:ext cx="1229395"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a:t>
              </a:r>
              <a:r>
                <a:rPr lang="en-US" sz="1200" kern="1200" dirty="0" smtClean="0">
                  <a:solidFill>
                    <a:srgbClr val="000000"/>
                  </a:solidFill>
                  <a:effectLst/>
                  <a:latin typeface="Times New Roman" panose="02020603050405020304" pitchFamily="18" charset="0"/>
                  <a:ea typeface="MS Mincho" panose="02020609040205080304" pitchFamily="49" charset="-128"/>
                </a:rPr>
                <a:t>’ 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23" name="TextBox 10"/>
            <p:cNvSpPr txBox="1"/>
            <p:nvPr/>
          </p:nvSpPr>
          <p:spPr>
            <a:xfrm>
              <a:off x="5148130" y="1511211"/>
              <a:ext cx="1320623"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4" name="Rectangle 23"/>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5" name="TextBox 12"/>
            <p:cNvSpPr txBox="1"/>
            <p:nvPr/>
          </p:nvSpPr>
          <p:spPr>
            <a:xfrm>
              <a:off x="865095" y="2279991"/>
              <a:ext cx="1525190" cy="1041909"/>
            </a:xfrm>
            <a:prstGeom prst="rect">
              <a:avLst/>
            </a:prstGeom>
            <a:noFill/>
          </p:spPr>
          <p:txBody>
            <a:bodyPr wrap="square" rtlCol="0">
              <a:normAutofit/>
            </a:bodyPr>
            <a:lstStyle/>
            <a:p>
              <a:pPr algn="ctr"/>
              <a:r>
                <a:rPr lang="en-US" sz="1200" dirty="0">
                  <a:solidFill>
                    <a:srgbClr val="000000"/>
                  </a:solidFill>
                  <a:latin typeface="Times New Roman" panose="02020603050405020304" pitchFamily="18" charset="0"/>
                  <a:ea typeface="MS Mincho" panose="02020609040205080304" pitchFamily="49" charset="-128"/>
                </a:rPr>
                <a:t>Goody </a:t>
              </a:r>
              <a:r>
                <a:rPr lang="en-US" sz="1200" dirty="0" err="1">
                  <a:solidFill>
                    <a:srgbClr val="000000"/>
                  </a:solidFill>
                  <a:latin typeface="Times New Roman" panose="02020603050405020304" pitchFamily="18" charset="0"/>
                  <a:ea typeface="MS Mincho" panose="02020609040205080304" pitchFamily="49" charset="-128"/>
                </a:rPr>
                <a:t>Gooderson</a:t>
              </a:r>
              <a:endParaRPr lang="en-US" sz="12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Bad</a:t>
              </a:r>
              <a:endParaRPr lang="en-US" sz="1200" dirty="0">
                <a:effectLst/>
                <a:latin typeface="Times New Roman" panose="02020603050405020304" pitchFamily="18" charset="0"/>
                <a:ea typeface="MS Mincho" panose="02020609040205080304" pitchFamily="49" charset="-128"/>
              </a:endParaRPr>
            </a:p>
          </p:txBody>
        </p:sp>
        <p:sp>
          <p:nvSpPr>
            <p:cNvPr id="26" name="TextBox 13"/>
            <p:cNvSpPr txBox="1"/>
            <p:nvPr/>
          </p:nvSpPr>
          <p:spPr>
            <a:xfrm>
              <a:off x="12403" y="3730225"/>
              <a:ext cx="1329406"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27" name="TextBox 14"/>
            <p:cNvSpPr txBox="1"/>
            <p:nvPr/>
          </p:nvSpPr>
          <p:spPr>
            <a:xfrm>
              <a:off x="1826923" y="3715937"/>
              <a:ext cx="1316255"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8" name="Rectangle 27"/>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9" name="TextBox 16"/>
            <p:cNvSpPr txBox="1"/>
            <p:nvPr/>
          </p:nvSpPr>
          <p:spPr>
            <a:xfrm>
              <a:off x="4108107" y="2279990"/>
              <a:ext cx="1525190" cy="1041909"/>
            </a:xfrm>
            <a:prstGeom prst="rect">
              <a:avLst/>
            </a:prstGeom>
            <a:noFill/>
          </p:spPr>
          <p:txBody>
            <a:bodyPr wrap="square" rtlCol="0">
              <a:normAutofit/>
            </a:bodyPr>
            <a:lstStyle/>
            <a:p>
              <a:pPr algn="ctr"/>
              <a:r>
                <a:rPr lang="en-US" sz="1200" dirty="0">
                  <a:solidFill>
                    <a:srgbClr val="000000"/>
                  </a:solidFill>
                  <a:latin typeface="Times New Roman" panose="02020603050405020304" pitchFamily="18" charset="0"/>
                  <a:ea typeface="MS Mincho" panose="02020609040205080304" pitchFamily="49" charset="-128"/>
                </a:rPr>
                <a:t>Jerky </a:t>
              </a:r>
              <a:r>
                <a:rPr lang="en-US" sz="1200" dirty="0" err="1">
                  <a:solidFill>
                    <a:srgbClr val="000000"/>
                  </a:solidFill>
                  <a:latin typeface="Times New Roman" panose="02020603050405020304" pitchFamily="18" charset="0"/>
                  <a:ea typeface="MS Mincho" panose="02020609040205080304" pitchFamily="49" charset="-128"/>
                </a:rPr>
                <a:t>McBadderson</a:t>
              </a:r>
              <a:endParaRPr lang="en-US" sz="12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Bad</a:t>
              </a:r>
              <a:endParaRPr lang="en-US" sz="1200" dirty="0">
                <a:effectLst/>
                <a:latin typeface="Times New Roman" panose="02020603050405020304" pitchFamily="18" charset="0"/>
                <a:ea typeface="MS Mincho" panose="02020609040205080304" pitchFamily="49" charset="-128"/>
              </a:endParaRPr>
            </a:p>
          </p:txBody>
        </p:sp>
        <p:sp>
          <p:nvSpPr>
            <p:cNvPr id="30" name="TextBox 17"/>
            <p:cNvSpPr txBox="1"/>
            <p:nvPr/>
          </p:nvSpPr>
          <p:spPr>
            <a:xfrm>
              <a:off x="3341139" y="3730224"/>
              <a:ext cx="1215102"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31" name="TextBox 18"/>
            <p:cNvSpPr txBox="1"/>
            <p:nvPr/>
          </p:nvSpPr>
          <p:spPr>
            <a:xfrm>
              <a:off x="5155659" y="3730224"/>
              <a:ext cx="1313093" cy="532452"/>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32" name="Rectangle 31"/>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36" name="Group 35"/>
          <p:cNvGrpSpPr/>
          <p:nvPr/>
        </p:nvGrpSpPr>
        <p:grpSpPr>
          <a:xfrm>
            <a:off x="4052815" y="2580040"/>
            <a:ext cx="909715" cy="834371"/>
            <a:chOff x="2384308" y="2605232"/>
            <a:chExt cx="909715" cy="834371"/>
          </a:xfrm>
        </p:grpSpPr>
        <p:sp>
          <p:nvSpPr>
            <p:cNvPr id="11"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12" name="Down Arrow Callout 11"/>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37" name="Group 36"/>
          <p:cNvGrpSpPr/>
          <p:nvPr/>
        </p:nvGrpSpPr>
        <p:grpSpPr>
          <a:xfrm>
            <a:off x="5592931" y="2591306"/>
            <a:ext cx="909715" cy="834371"/>
            <a:chOff x="2384308" y="2605232"/>
            <a:chExt cx="909715" cy="834371"/>
          </a:xfrm>
        </p:grpSpPr>
        <p:sp>
          <p:nvSpPr>
            <p:cNvPr id="38"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39" name="Down Arrow Callout 38"/>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40" name="Group 39"/>
          <p:cNvGrpSpPr/>
          <p:nvPr/>
        </p:nvGrpSpPr>
        <p:grpSpPr>
          <a:xfrm>
            <a:off x="2267393" y="4931295"/>
            <a:ext cx="909715" cy="834371"/>
            <a:chOff x="2384308" y="2605232"/>
            <a:chExt cx="909715" cy="834371"/>
          </a:xfrm>
        </p:grpSpPr>
        <p:sp>
          <p:nvSpPr>
            <p:cNvPr id="41"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42" name="Down Arrow Callout 41"/>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43" name="Group 42"/>
          <p:cNvGrpSpPr/>
          <p:nvPr/>
        </p:nvGrpSpPr>
        <p:grpSpPr>
          <a:xfrm>
            <a:off x="7386567" y="4931295"/>
            <a:ext cx="909715" cy="834371"/>
            <a:chOff x="2384308" y="2605232"/>
            <a:chExt cx="909715" cy="834371"/>
          </a:xfrm>
        </p:grpSpPr>
        <p:sp>
          <p:nvSpPr>
            <p:cNvPr id="44"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45" name="Down Arrow Callout 44"/>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sp>
        <p:nvSpPr>
          <p:cNvPr id="49" name="Title 1"/>
          <p:cNvSpPr txBox="1">
            <a:spLocks/>
          </p:cNvSpPr>
          <p:nvPr/>
        </p:nvSpPr>
        <p:spPr>
          <a:xfrm>
            <a:off x="1356360" y="365129"/>
            <a:ext cx="7787640" cy="1325563"/>
          </a:xfrm>
          <a:prstGeom prst="rect">
            <a:avLst/>
          </a:prstGeom>
        </p:spPr>
        <p:txBody>
          <a:bodyPr vert="horz" lIns="91440" tIns="45720" rIns="91440" bIns="45720" rtlCol="0" anchor="b">
            <a:noAutofit/>
          </a:bodyPr>
          <a:lstStyle>
            <a:lvl1pPr algn="l" defTabSz="685783" rtl="0" eaLnBrk="1" latinLnBrk="0" hangingPunct="1">
              <a:lnSpc>
                <a:spcPct val="90000"/>
              </a:lnSpc>
              <a:spcBef>
                <a:spcPct val="0"/>
              </a:spcBef>
              <a:buNone/>
              <a:defRPr sz="4400" kern="1200">
                <a:solidFill>
                  <a:srgbClr val="6B2E3A"/>
                </a:solidFill>
                <a:latin typeface="Copperplate Gothic Bold" panose="020E0705020206020404" pitchFamily="34" charset="0"/>
                <a:ea typeface="+mj-ea"/>
                <a:cs typeface="+mj-cs"/>
              </a:defRPr>
            </a:lvl1pPr>
          </a:lstStyle>
          <a:p>
            <a:r>
              <a:rPr lang="en-US" smtClean="0">
                <a:solidFill>
                  <a:srgbClr val="683A3C"/>
                </a:solidFill>
              </a:rPr>
              <a:t>Design Differences: Standard IRAP Training</a:t>
            </a:r>
            <a:endParaRPr lang="en-US" dirty="0">
              <a:solidFill>
                <a:srgbClr val="683A3C"/>
              </a:solidFill>
            </a:endParaRPr>
          </a:p>
        </p:txBody>
      </p:sp>
    </p:spTree>
    <p:extLst>
      <p:ext uri="{BB962C8B-B14F-4D97-AF65-F5344CB8AC3E}">
        <p14:creationId xmlns:p14="http://schemas.microsoft.com/office/powerpoint/2010/main" val="2491847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Faking Instructions</a:t>
            </a:r>
            <a:endParaRPr lang="en-US" dirty="0">
              <a:solidFill>
                <a:srgbClr val="683A3C"/>
              </a:solidFill>
            </a:endParaRPr>
          </a:p>
        </p:txBody>
      </p:sp>
      <p:sp>
        <p:nvSpPr>
          <p:cNvPr id="3" name="Content Placeholder 2"/>
          <p:cNvSpPr>
            <a:spLocks noGrp="1"/>
          </p:cNvSpPr>
          <p:nvPr>
            <p:ph idx="1"/>
          </p:nvPr>
        </p:nvSpPr>
        <p:spPr>
          <a:xfrm>
            <a:off x="1676400" y="1798320"/>
            <a:ext cx="7467600" cy="4378643"/>
          </a:xfrm>
        </p:spPr>
        <p:txBody>
          <a:bodyPr>
            <a:noAutofit/>
          </a:bodyPr>
          <a:lstStyle/>
          <a:p>
            <a:pPr marL="0" indent="0">
              <a:buNone/>
            </a:pPr>
            <a:r>
              <a:rPr lang="en-US" sz="1900" u="sng" dirty="0" smtClean="0">
                <a:solidFill>
                  <a:srgbClr val="C00000"/>
                </a:solidFill>
              </a:rPr>
              <a:t>On </a:t>
            </a:r>
            <a:r>
              <a:rPr lang="en-US" sz="1900" u="sng" dirty="0">
                <a:solidFill>
                  <a:srgbClr val="C00000"/>
                </a:solidFill>
              </a:rPr>
              <a:t>the previous task you may have noticed that half of the task was a bit easier than the other half</a:t>
            </a:r>
            <a:r>
              <a:rPr lang="en-US" sz="1900" dirty="0"/>
              <a:t>. For example, you may have found it easier to select “true” when seeing the name of a person you like combined with a positive word and more difficult when you had to select “false”. </a:t>
            </a:r>
            <a:r>
              <a:rPr lang="en-US" sz="1900" b="1" u="sng" dirty="0">
                <a:solidFill>
                  <a:schemeClr val="accent1"/>
                </a:solidFill>
              </a:rPr>
              <a:t>This task measures how quickly you are able to select the required answer, and we usually see slight differences in the amount of time it takes to select true compared to the amount of time to select false.</a:t>
            </a:r>
            <a:r>
              <a:rPr lang="en-US" sz="1900" dirty="0"/>
              <a:t> This task is </a:t>
            </a:r>
            <a:r>
              <a:rPr lang="en-US" sz="1900" u="sng" dirty="0" smtClean="0">
                <a:solidFill>
                  <a:schemeClr val="accent2"/>
                </a:solidFill>
              </a:rPr>
              <a:t>similar </a:t>
            </a:r>
            <a:r>
              <a:rPr lang="en-US" sz="1900" u="sng" dirty="0">
                <a:solidFill>
                  <a:schemeClr val="accent2"/>
                </a:solidFill>
              </a:rPr>
              <a:t>to a lie detector</a:t>
            </a:r>
            <a:r>
              <a:rPr lang="en-US" sz="1900" dirty="0"/>
              <a:t>, because this pattern usually occurs even when the person doesn’t want it to. However, there are ways to fool a lie detector, and we are </a:t>
            </a:r>
            <a:r>
              <a:rPr lang="en-US" sz="1900" b="1" u="sng" dirty="0">
                <a:solidFill>
                  <a:srgbClr val="7030A0"/>
                </a:solidFill>
              </a:rPr>
              <a:t>wondering if it is also possible to fool this task</a:t>
            </a:r>
            <a:r>
              <a:rPr lang="en-US" sz="1900" u="sng" dirty="0"/>
              <a:t>.</a:t>
            </a:r>
            <a:r>
              <a:rPr lang="en-US" sz="1900" dirty="0"/>
              <a:t> We are doing this study because we think it may be possible to outsmart this measure. I am going to give you some simple instructions on how to hide your true feelings about the people in this </a:t>
            </a:r>
            <a:r>
              <a:rPr lang="en-US" sz="1900" dirty="0" smtClean="0"/>
              <a:t>task.</a:t>
            </a:r>
          </a:p>
          <a:p>
            <a:pPr marL="0" indent="0">
              <a:buNone/>
            </a:pPr>
            <a:r>
              <a:rPr lang="en-US" sz="1900" u="sng" dirty="0" smtClean="0">
                <a:solidFill>
                  <a:schemeClr val="accent6">
                    <a:lumMod val="75000"/>
                  </a:schemeClr>
                </a:solidFill>
              </a:rPr>
              <a:t>Would </a:t>
            </a:r>
            <a:r>
              <a:rPr lang="en-US" sz="1900" u="sng" dirty="0">
                <a:solidFill>
                  <a:schemeClr val="accent6">
                    <a:lumMod val="75000"/>
                  </a:schemeClr>
                </a:solidFill>
              </a:rPr>
              <a:t>you be willing to try to fake this procedure</a:t>
            </a:r>
            <a:r>
              <a:rPr lang="en-US" sz="1900" u="sng" dirty="0" smtClean="0">
                <a:solidFill>
                  <a:schemeClr val="accent6">
                    <a:lumMod val="75000"/>
                  </a:schemeClr>
                </a:solidFill>
              </a:rPr>
              <a:t>?</a:t>
            </a:r>
            <a:endParaRPr lang="en-US" sz="1900" u="sng" dirty="0">
              <a:solidFill>
                <a:schemeClr val="accent6">
                  <a:lumMod val="75000"/>
                </a:schemeClr>
              </a:solidFill>
              <a:sym typeface="Wingdings" panose="05000000000000000000" pitchFamily="2" charset="2"/>
            </a:endParaRPr>
          </a:p>
        </p:txBody>
      </p:sp>
    </p:spTree>
    <p:extLst>
      <p:ext uri="{BB962C8B-B14F-4D97-AF65-F5344CB8AC3E}">
        <p14:creationId xmlns:p14="http://schemas.microsoft.com/office/powerpoint/2010/main" val="1435376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Faking Instructions</a:t>
            </a:r>
            <a:endParaRPr lang="en-US" dirty="0">
              <a:solidFill>
                <a:srgbClr val="683A3C"/>
              </a:solidFill>
            </a:endParaRPr>
          </a:p>
        </p:txBody>
      </p:sp>
      <p:sp>
        <p:nvSpPr>
          <p:cNvPr id="3" name="Content Placeholder 2"/>
          <p:cNvSpPr>
            <a:spLocks noGrp="1"/>
          </p:cNvSpPr>
          <p:nvPr>
            <p:ph idx="1"/>
          </p:nvPr>
        </p:nvSpPr>
        <p:spPr>
          <a:xfrm>
            <a:off x="1676400" y="1798320"/>
            <a:ext cx="7467600" cy="4378643"/>
          </a:xfrm>
        </p:spPr>
        <p:txBody>
          <a:bodyPr>
            <a:noAutofit/>
          </a:bodyPr>
          <a:lstStyle/>
          <a:p>
            <a:pPr marL="0" indent="0">
              <a:buNone/>
            </a:pPr>
            <a:r>
              <a:rPr lang="en-US" sz="2600" dirty="0" smtClean="0"/>
              <a:t>Okay</a:t>
            </a:r>
            <a:r>
              <a:rPr lang="en-US" sz="2600" dirty="0"/>
              <a:t>, good. You are going to do the same exact task as before. The first block will be the easier one – where you select true for a good person paired with a positive word and for a bad person with a negative word. Here is the rule for you to follow to fool the task: </a:t>
            </a:r>
            <a:r>
              <a:rPr lang="en-US" sz="2600" u="sng" dirty="0"/>
              <a:t>Respond within the time limit, but otherwise do not try to go fast. When you know what answer to provide, do not immediately react. Respond more slowly than you normally would. The idea is to go as slowly as you can without going over the time limit</a:t>
            </a:r>
            <a:r>
              <a:rPr lang="en-US" sz="2600" u="sng" dirty="0" smtClean="0"/>
              <a:t>.</a:t>
            </a:r>
          </a:p>
        </p:txBody>
      </p:sp>
    </p:spTree>
    <p:extLst>
      <p:ext uri="{BB962C8B-B14F-4D97-AF65-F5344CB8AC3E}">
        <p14:creationId xmlns:p14="http://schemas.microsoft.com/office/powerpoint/2010/main" val="480524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Faking Quiz 1</a:t>
            </a:r>
            <a:endParaRPr lang="en-US" dirty="0">
              <a:solidFill>
                <a:srgbClr val="683A3C"/>
              </a:solidFill>
            </a:endParaRPr>
          </a:p>
        </p:txBody>
      </p:sp>
      <p:sp>
        <p:nvSpPr>
          <p:cNvPr id="3" name="Content Placeholder 2"/>
          <p:cNvSpPr>
            <a:spLocks noGrp="1"/>
          </p:cNvSpPr>
          <p:nvPr>
            <p:ph idx="1"/>
          </p:nvPr>
        </p:nvSpPr>
        <p:spPr>
          <a:xfrm>
            <a:off x="1676400" y="1798320"/>
            <a:ext cx="7467600" cy="4378643"/>
          </a:xfrm>
        </p:spPr>
        <p:txBody>
          <a:bodyPr>
            <a:noAutofit/>
          </a:bodyPr>
          <a:lstStyle/>
          <a:p>
            <a:pPr marL="0" lvl="0" indent="0">
              <a:buNone/>
            </a:pPr>
            <a:r>
              <a:rPr lang="en-US" sz="2800" dirty="0"/>
              <a:t>For the easier block of trials (good person goes with good qualities, bad person goes with bad qualities), what strategy are you supposed to use to fake your actual attitudes?</a:t>
            </a:r>
          </a:p>
          <a:p>
            <a:pPr marL="640548" lvl="1" indent="-342900">
              <a:buFont typeface="+mj-lt"/>
              <a:buAutoNum type="alphaUcPeriod"/>
            </a:pPr>
            <a:r>
              <a:rPr lang="en-US" sz="2000" dirty="0" smtClean="0"/>
              <a:t>Carefully rehearse the necessary answers before beginning and then respond as quickly and accurately as possible</a:t>
            </a:r>
          </a:p>
          <a:p>
            <a:pPr marL="640548" lvl="1" indent="-342900">
              <a:buFont typeface="+mj-lt"/>
              <a:buAutoNum type="alphaUcPeriod"/>
            </a:pPr>
            <a:r>
              <a:rPr lang="en-US" sz="2000" dirty="0" smtClean="0"/>
              <a:t>Respond inaccurately – choose the opposite of what you think</a:t>
            </a:r>
          </a:p>
          <a:p>
            <a:pPr marL="640548" lvl="1" indent="-342900">
              <a:buFont typeface="+mj-lt"/>
              <a:buAutoNum type="alphaUcPeriod"/>
            </a:pPr>
            <a:r>
              <a:rPr lang="en-US" sz="2000" dirty="0" smtClean="0"/>
              <a:t>Respond </a:t>
            </a:r>
            <a:r>
              <a:rPr lang="en-US" sz="2000" dirty="0"/>
              <a:t>accurately but as slowly as possible within the time limit</a:t>
            </a:r>
          </a:p>
          <a:p>
            <a:pPr marL="640548" lvl="1" indent="-342900">
              <a:buFont typeface="+mj-lt"/>
              <a:buAutoNum type="alphaUcPeriod"/>
            </a:pPr>
            <a:r>
              <a:rPr lang="en-US" sz="2000" dirty="0"/>
              <a:t>Respond accurately and ignore the time limit</a:t>
            </a:r>
          </a:p>
        </p:txBody>
      </p:sp>
      <p:sp>
        <p:nvSpPr>
          <p:cNvPr id="4" name="Rectangle 3"/>
          <p:cNvSpPr/>
          <p:nvPr/>
        </p:nvSpPr>
        <p:spPr>
          <a:xfrm>
            <a:off x="1936379" y="5271250"/>
            <a:ext cx="7117976" cy="591671"/>
          </a:xfrm>
          <a:prstGeom prst="rect">
            <a:avLst/>
          </a:prstGeom>
          <a:noFill/>
          <a:ln w="38100">
            <a:solidFill>
              <a:srgbClr val="6737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286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365129"/>
            <a:ext cx="7787640" cy="1325563"/>
          </a:xfrm>
        </p:spPr>
        <p:txBody>
          <a:bodyPr/>
          <a:lstStyle/>
          <a:p>
            <a:r>
              <a:rPr lang="en-US" dirty="0" smtClean="0">
                <a:solidFill>
                  <a:srgbClr val="683A3C"/>
                </a:solidFill>
              </a:rPr>
              <a:t>Design Differences: Faking IRAP Training</a:t>
            </a:r>
            <a:endParaRPr lang="en-US" dirty="0">
              <a:solidFill>
                <a:srgbClr val="683A3C"/>
              </a:solidFill>
            </a:endParaRPr>
          </a:p>
        </p:txBody>
      </p:sp>
      <p:grpSp>
        <p:nvGrpSpPr>
          <p:cNvPr id="13" name="Group 12"/>
          <p:cNvGrpSpPr/>
          <p:nvPr/>
        </p:nvGrpSpPr>
        <p:grpSpPr>
          <a:xfrm>
            <a:off x="2052955" y="1824990"/>
            <a:ext cx="6462395" cy="4555919"/>
            <a:chOff x="0" y="0"/>
            <a:chExt cx="6484316" cy="4301250"/>
          </a:xfrm>
        </p:grpSpPr>
        <p:sp>
          <p:nvSpPr>
            <p:cNvPr id="17" name="TextBox 3"/>
            <p:cNvSpPr txBox="1"/>
            <p:nvPr/>
          </p:nvSpPr>
          <p:spPr>
            <a:xfrm>
              <a:off x="894034" y="32401"/>
              <a:ext cx="1525190" cy="1041909"/>
            </a:xfrm>
            <a:prstGeom prst="rect">
              <a:avLst/>
            </a:prstGeom>
            <a:noFill/>
          </p:spPr>
          <p:txBody>
            <a:bodyPr wrap="square" rtlCol="0">
              <a:normAutofit/>
            </a:bodyPr>
            <a:lstStyle/>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Goody </a:t>
              </a:r>
              <a:r>
                <a:rPr lang="en-US" sz="1200" kern="1200" dirty="0" err="1" smtClean="0">
                  <a:solidFill>
                    <a:srgbClr val="000000"/>
                  </a:solidFill>
                  <a:effectLst/>
                  <a:latin typeface="Times New Roman" panose="02020603050405020304" pitchFamily="18" charset="0"/>
                  <a:ea typeface="MS Mincho" panose="02020609040205080304" pitchFamily="49" charset="-128"/>
                </a:rPr>
                <a:t>Gooderson</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Good</a:t>
              </a:r>
              <a:endParaRPr lang="en-US" sz="1200" dirty="0">
                <a:effectLst/>
                <a:latin typeface="Times New Roman" panose="02020603050405020304" pitchFamily="18" charset="0"/>
                <a:ea typeface="MS Mincho" panose="02020609040205080304" pitchFamily="49" charset="-128"/>
              </a:endParaRPr>
            </a:p>
          </p:txBody>
        </p:sp>
        <p:sp>
          <p:nvSpPr>
            <p:cNvPr id="18" name="TextBox 4"/>
            <p:cNvSpPr txBox="1"/>
            <p:nvPr/>
          </p:nvSpPr>
          <p:spPr>
            <a:xfrm>
              <a:off x="12403" y="1496923"/>
              <a:ext cx="1329406"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a:t>
              </a:r>
              <a:r>
                <a:rPr lang="en-US" sz="1200" kern="1200" dirty="0" smtClean="0">
                  <a:solidFill>
                    <a:srgbClr val="000000"/>
                  </a:solidFill>
                  <a:effectLst/>
                  <a:latin typeface="Times New Roman" panose="02020603050405020304" pitchFamily="18" charset="0"/>
                  <a:ea typeface="MS Mincho" panose="02020609040205080304" pitchFamily="49" charset="-128"/>
                </a:rPr>
                <a:t>’ 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19" name="TextBox 5"/>
            <p:cNvSpPr txBox="1"/>
            <p:nvPr/>
          </p:nvSpPr>
          <p:spPr>
            <a:xfrm>
              <a:off x="1782911" y="1496923"/>
              <a:ext cx="1360267"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0" name="Rectangle 19"/>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1" name="TextBox 8"/>
            <p:cNvSpPr txBox="1"/>
            <p:nvPr/>
          </p:nvSpPr>
          <p:spPr>
            <a:xfrm>
              <a:off x="4178268" y="32401"/>
              <a:ext cx="1525190" cy="1041909"/>
            </a:xfrm>
            <a:prstGeom prst="rect">
              <a:avLst/>
            </a:prstGeom>
            <a:noFill/>
          </p:spPr>
          <p:txBody>
            <a:bodyPr wrap="square" rtlCol="0">
              <a:normAutofit/>
            </a:bodyPr>
            <a:lstStyle/>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Jerky </a:t>
              </a:r>
              <a:r>
                <a:rPr lang="en-US" sz="1200" dirty="0" err="1" smtClean="0">
                  <a:solidFill>
                    <a:srgbClr val="000000"/>
                  </a:solidFill>
                  <a:latin typeface="Times New Roman" panose="02020603050405020304" pitchFamily="18" charset="0"/>
                  <a:ea typeface="MS Mincho" panose="02020609040205080304" pitchFamily="49" charset="-128"/>
                </a:rPr>
                <a:t>McBadderson</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Good</a:t>
              </a:r>
              <a:endParaRPr lang="en-US" sz="1200" dirty="0">
                <a:effectLst/>
                <a:latin typeface="Times New Roman" panose="02020603050405020304" pitchFamily="18" charset="0"/>
                <a:ea typeface="MS Mincho" panose="02020609040205080304" pitchFamily="49" charset="-128"/>
              </a:endParaRPr>
            </a:p>
          </p:txBody>
        </p:sp>
        <p:sp>
          <p:nvSpPr>
            <p:cNvPr id="22" name="TextBox 9"/>
            <p:cNvSpPr txBox="1"/>
            <p:nvPr/>
          </p:nvSpPr>
          <p:spPr>
            <a:xfrm>
              <a:off x="3325574" y="1496923"/>
              <a:ext cx="1229395"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a:t>
              </a:r>
              <a:r>
                <a:rPr lang="en-US" sz="1200" kern="1200" dirty="0" smtClean="0">
                  <a:solidFill>
                    <a:srgbClr val="000000"/>
                  </a:solidFill>
                  <a:effectLst/>
                  <a:latin typeface="Times New Roman" panose="02020603050405020304" pitchFamily="18" charset="0"/>
                  <a:ea typeface="MS Mincho" panose="02020609040205080304" pitchFamily="49" charset="-128"/>
                </a:rPr>
                <a:t>’ 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23" name="TextBox 10"/>
            <p:cNvSpPr txBox="1"/>
            <p:nvPr/>
          </p:nvSpPr>
          <p:spPr>
            <a:xfrm>
              <a:off x="5148130" y="1511211"/>
              <a:ext cx="1320623"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 False</a:t>
              </a:r>
              <a:endParaRPr lang="en-US" sz="1200" dirty="0">
                <a:effectLst/>
                <a:latin typeface="Times New Roman" panose="02020603050405020304" pitchFamily="18" charset="0"/>
                <a:ea typeface="MS Mincho" panose="02020609040205080304" pitchFamily="49" charset="-128"/>
              </a:endParaRPr>
            </a:p>
          </p:txBody>
        </p:sp>
        <p:sp>
          <p:nvSpPr>
            <p:cNvPr id="24" name="Rectangle 23"/>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5" name="TextBox 12"/>
            <p:cNvSpPr txBox="1"/>
            <p:nvPr/>
          </p:nvSpPr>
          <p:spPr>
            <a:xfrm>
              <a:off x="865095" y="2279991"/>
              <a:ext cx="1525190" cy="1041909"/>
            </a:xfrm>
            <a:prstGeom prst="rect">
              <a:avLst/>
            </a:prstGeom>
            <a:noFill/>
          </p:spPr>
          <p:txBody>
            <a:bodyPr wrap="square" rtlCol="0">
              <a:normAutofit/>
            </a:bodyPr>
            <a:lstStyle/>
            <a:p>
              <a:pPr algn="ctr"/>
              <a:r>
                <a:rPr lang="en-US" sz="1200" dirty="0">
                  <a:solidFill>
                    <a:srgbClr val="000000"/>
                  </a:solidFill>
                  <a:latin typeface="Times New Roman" panose="02020603050405020304" pitchFamily="18" charset="0"/>
                  <a:ea typeface="MS Mincho" panose="02020609040205080304" pitchFamily="49" charset="-128"/>
                </a:rPr>
                <a:t>Goody </a:t>
              </a:r>
              <a:r>
                <a:rPr lang="en-US" sz="1200" dirty="0" err="1">
                  <a:solidFill>
                    <a:srgbClr val="000000"/>
                  </a:solidFill>
                  <a:latin typeface="Times New Roman" panose="02020603050405020304" pitchFamily="18" charset="0"/>
                  <a:ea typeface="MS Mincho" panose="02020609040205080304" pitchFamily="49" charset="-128"/>
                </a:rPr>
                <a:t>Gooderson</a:t>
              </a:r>
              <a:endParaRPr lang="en-US" sz="12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Bad</a:t>
              </a:r>
              <a:endParaRPr lang="en-US" sz="1200" dirty="0">
                <a:effectLst/>
                <a:latin typeface="Times New Roman" panose="02020603050405020304" pitchFamily="18" charset="0"/>
                <a:ea typeface="MS Mincho" panose="02020609040205080304" pitchFamily="49" charset="-128"/>
              </a:endParaRPr>
            </a:p>
          </p:txBody>
        </p:sp>
        <p:sp>
          <p:nvSpPr>
            <p:cNvPr id="26" name="TextBox 13"/>
            <p:cNvSpPr txBox="1"/>
            <p:nvPr/>
          </p:nvSpPr>
          <p:spPr>
            <a:xfrm>
              <a:off x="12403" y="3730225"/>
              <a:ext cx="1329406"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27" name="TextBox 14"/>
            <p:cNvSpPr txBox="1"/>
            <p:nvPr/>
          </p:nvSpPr>
          <p:spPr>
            <a:xfrm>
              <a:off x="1826923" y="3715937"/>
              <a:ext cx="1316255"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28" name="Rectangle 27"/>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sp>
          <p:nvSpPr>
            <p:cNvPr id="29" name="TextBox 16"/>
            <p:cNvSpPr txBox="1"/>
            <p:nvPr/>
          </p:nvSpPr>
          <p:spPr>
            <a:xfrm>
              <a:off x="4108107" y="2279990"/>
              <a:ext cx="1525190" cy="1041909"/>
            </a:xfrm>
            <a:prstGeom prst="rect">
              <a:avLst/>
            </a:prstGeom>
            <a:noFill/>
          </p:spPr>
          <p:txBody>
            <a:bodyPr wrap="square" rtlCol="0">
              <a:normAutofit/>
            </a:bodyPr>
            <a:lstStyle/>
            <a:p>
              <a:pPr algn="ctr"/>
              <a:r>
                <a:rPr lang="en-US" sz="1200" dirty="0">
                  <a:solidFill>
                    <a:srgbClr val="000000"/>
                  </a:solidFill>
                  <a:latin typeface="Times New Roman" panose="02020603050405020304" pitchFamily="18" charset="0"/>
                  <a:ea typeface="MS Mincho" panose="02020609040205080304" pitchFamily="49" charset="-128"/>
                </a:rPr>
                <a:t>Jerky </a:t>
              </a:r>
              <a:r>
                <a:rPr lang="en-US" sz="1200" dirty="0" err="1">
                  <a:solidFill>
                    <a:srgbClr val="000000"/>
                  </a:solidFill>
                  <a:latin typeface="Times New Roman" panose="02020603050405020304" pitchFamily="18" charset="0"/>
                  <a:ea typeface="MS Mincho" panose="02020609040205080304" pitchFamily="49" charset="-128"/>
                </a:rPr>
                <a:t>McBadderson</a:t>
              </a:r>
              <a:endParaRPr lang="en-US" sz="1200"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Bad</a:t>
              </a:r>
              <a:endParaRPr lang="en-US" sz="1200" dirty="0">
                <a:effectLst/>
                <a:latin typeface="Times New Roman" panose="02020603050405020304" pitchFamily="18" charset="0"/>
                <a:ea typeface="MS Mincho" panose="02020609040205080304" pitchFamily="49" charset="-128"/>
              </a:endParaRPr>
            </a:p>
          </p:txBody>
        </p:sp>
        <p:sp>
          <p:nvSpPr>
            <p:cNvPr id="30" name="TextBox 17"/>
            <p:cNvSpPr txBox="1"/>
            <p:nvPr/>
          </p:nvSpPr>
          <p:spPr>
            <a:xfrm>
              <a:off x="3341139" y="3730224"/>
              <a:ext cx="1215102"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‘d’ </a:t>
              </a:r>
              <a:r>
                <a:rPr lang="en-US" sz="1200" kern="1200" dirty="0" smtClean="0">
                  <a:solidFill>
                    <a:srgbClr val="000000"/>
                  </a:solidFill>
                  <a:effectLst/>
                  <a:latin typeface="Times New Roman" panose="02020603050405020304" pitchFamily="18" charset="0"/>
                  <a:ea typeface="MS Mincho" panose="02020609040205080304" pitchFamily="49" charset="-128"/>
                </a:rPr>
                <a:t>for </a:t>
              </a:r>
            </a:p>
            <a:p>
              <a:pPr marL="0" marR="0" algn="ctr">
                <a:spcBef>
                  <a:spcPts val="0"/>
                </a:spcBef>
                <a:spcAft>
                  <a:spcPts val="0"/>
                </a:spcAft>
              </a:pPr>
              <a:r>
                <a:rPr lang="en-US" sz="1200" dirty="0" smtClean="0">
                  <a:solidFill>
                    <a:srgbClr val="000000"/>
                  </a:solidFill>
                  <a:latin typeface="Times New Roman" panose="02020603050405020304" pitchFamily="18" charset="0"/>
                  <a:ea typeface="MS Mincho" panose="02020609040205080304" pitchFamily="49" charset="-128"/>
                </a:rPr>
                <a:t>True</a:t>
              </a:r>
              <a:endParaRPr lang="en-US" sz="1200" dirty="0">
                <a:effectLst/>
                <a:latin typeface="Times New Roman" panose="02020603050405020304" pitchFamily="18" charset="0"/>
                <a:ea typeface="MS Mincho" panose="02020609040205080304" pitchFamily="49" charset="-128"/>
              </a:endParaRPr>
            </a:p>
          </p:txBody>
        </p:sp>
        <p:sp>
          <p:nvSpPr>
            <p:cNvPr id="31" name="TextBox 18"/>
            <p:cNvSpPr txBox="1"/>
            <p:nvPr/>
          </p:nvSpPr>
          <p:spPr>
            <a:xfrm>
              <a:off x="5148130" y="3740222"/>
              <a:ext cx="1313093" cy="561028"/>
            </a:xfrm>
            <a:prstGeom prst="rect">
              <a:avLst/>
            </a:prstGeom>
            <a:noFill/>
          </p:spPr>
          <p:txBody>
            <a:bodyPr wrap="square" rtlCol="0">
              <a:normAutofit/>
            </a:bodyPr>
            <a:lstStyle/>
            <a:p>
              <a:pPr marL="0" marR="0" algn="ctr">
                <a:spcBef>
                  <a:spcPts val="0"/>
                </a:spcBef>
                <a:spcAft>
                  <a:spcPts val="0"/>
                </a:spcAft>
              </a:pPr>
              <a:r>
                <a:rPr lang="en-US" sz="1200" kern="1200" dirty="0">
                  <a:solidFill>
                    <a:srgbClr val="000000"/>
                  </a:solidFill>
                  <a:effectLst/>
                  <a:latin typeface="Times New Roman" panose="02020603050405020304" pitchFamily="18" charset="0"/>
                  <a:ea typeface="MS Mincho" panose="02020609040205080304" pitchFamily="49" charset="-128"/>
                </a:rPr>
                <a:t>Press ‘k’ </a:t>
              </a:r>
              <a:r>
                <a:rPr lang="en-US" sz="1200" kern="1200" dirty="0" smtClean="0">
                  <a:solidFill>
                    <a:srgbClr val="000000"/>
                  </a:solidFill>
                  <a:effectLst/>
                  <a:latin typeface="Times New Roman" panose="02020603050405020304" pitchFamily="18" charset="0"/>
                  <a:ea typeface="MS Mincho" panose="02020609040205080304" pitchFamily="49" charset="-128"/>
                </a:rPr>
                <a:t>for</a:t>
              </a:r>
            </a:p>
            <a:p>
              <a:pPr marL="0" marR="0" algn="ctr">
                <a:spcBef>
                  <a:spcPts val="0"/>
                </a:spcBef>
                <a:spcAft>
                  <a:spcPts val="0"/>
                </a:spcAft>
              </a:pPr>
              <a:r>
                <a:rPr lang="en-US" sz="1200" kern="1200" dirty="0" smtClean="0">
                  <a:solidFill>
                    <a:srgbClr val="000000"/>
                  </a:solidFill>
                  <a:effectLst/>
                  <a:latin typeface="Times New Roman" panose="02020603050405020304" pitchFamily="18" charset="0"/>
                  <a:ea typeface="MS Mincho" panose="02020609040205080304" pitchFamily="49" charset="-128"/>
                </a:rPr>
                <a:t>False</a:t>
              </a:r>
              <a:endParaRPr lang="en-US" sz="1200" dirty="0">
                <a:effectLst/>
                <a:latin typeface="Times New Roman" panose="02020603050405020304" pitchFamily="18" charset="0"/>
                <a:ea typeface="MS Mincho" panose="02020609040205080304" pitchFamily="49" charset="-128"/>
              </a:endParaRPr>
            </a:p>
          </p:txBody>
        </p:sp>
        <p:sp>
          <p:nvSpPr>
            <p:cNvPr id="32" name="Rectangle 31"/>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36" name="Group 35"/>
          <p:cNvGrpSpPr/>
          <p:nvPr/>
        </p:nvGrpSpPr>
        <p:grpSpPr>
          <a:xfrm>
            <a:off x="2295023" y="2595174"/>
            <a:ext cx="909715" cy="834371"/>
            <a:chOff x="2384308" y="2605232"/>
            <a:chExt cx="909715" cy="834371"/>
          </a:xfrm>
        </p:grpSpPr>
        <p:sp>
          <p:nvSpPr>
            <p:cNvPr id="11"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12" name="Down Arrow Callout 11"/>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37" name="Group 36"/>
          <p:cNvGrpSpPr/>
          <p:nvPr/>
        </p:nvGrpSpPr>
        <p:grpSpPr>
          <a:xfrm>
            <a:off x="7386902" y="2575989"/>
            <a:ext cx="909715" cy="834371"/>
            <a:chOff x="2384308" y="2605232"/>
            <a:chExt cx="909715" cy="834371"/>
          </a:xfrm>
        </p:grpSpPr>
        <p:sp>
          <p:nvSpPr>
            <p:cNvPr id="38"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39" name="Down Arrow Callout 38"/>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40" name="Group 39"/>
          <p:cNvGrpSpPr/>
          <p:nvPr/>
        </p:nvGrpSpPr>
        <p:grpSpPr>
          <a:xfrm>
            <a:off x="4096625" y="4931295"/>
            <a:ext cx="909715" cy="834371"/>
            <a:chOff x="2384308" y="2605232"/>
            <a:chExt cx="909715" cy="834371"/>
          </a:xfrm>
        </p:grpSpPr>
        <p:sp>
          <p:nvSpPr>
            <p:cNvPr id="41"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42" name="Down Arrow Callout 41"/>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grpSp>
        <p:nvGrpSpPr>
          <p:cNvPr id="43" name="Group 42"/>
          <p:cNvGrpSpPr/>
          <p:nvPr/>
        </p:nvGrpSpPr>
        <p:grpSpPr>
          <a:xfrm>
            <a:off x="5599851" y="4931295"/>
            <a:ext cx="909715" cy="834371"/>
            <a:chOff x="2384308" y="2605232"/>
            <a:chExt cx="909715" cy="834371"/>
          </a:xfrm>
        </p:grpSpPr>
        <p:sp>
          <p:nvSpPr>
            <p:cNvPr id="44" name="TextBox 21"/>
            <p:cNvSpPr txBox="1"/>
            <p:nvPr/>
          </p:nvSpPr>
          <p:spPr>
            <a:xfrm>
              <a:off x="2404390" y="2605232"/>
              <a:ext cx="868882" cy="530963"/>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Times New Roman" panose="02020603050405020304" pitchFamily="18" charset="0"/>
                  <a:ea typeface="Times New Roman" panose="02020603050405020304" pitchFamily="18" charset="0"/>
                </a:rPr>
                <a:t>Choose This</a:t>
              </a:r>
              <a:endParaRPr lang="en-US" sz="1400" dirty="0">
                <a:effectLst/>
                <a:latin typeface="Times New Roman" panose="02020603050405020304" pitchFamily="18" charset="0"/>
                <a:ea typeface="Times New Roman" panose="02020603050405020304" pitchFamily="18" charset="0"/>
              </a:endParaRPr>
            </a:p>
          </p:txBody>
        </p:sp>
        <p:sp>
          <p:nvSpPr>
            <p:cNvPr id="45" name="Down Arrow Callout 44"/>
            <p:cNvSpPr/>
            <p:nvPr/>
          </p:nvSpPr>
          <p:spPr>
            <a:xfrm>
              <a:off x="2384308" y="2616068"/>
              <a:ext cx="909715" cy="823535"/>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endParaRPr lang="en-US"/>
            </a:p>
          </p:txBody>
        </p:sp>
      </p:grpSp>
    </p:spTree>
    <p:extLst>
      <p:ext uri="{BB962C8B-B14F-4D97-AF65-F5344CB8AC3E}">
        <p14:creationId xmlns:p14="http://schemas.microsoft.com/office/powerpoint/2010/main" val="4177790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Faking Instructions</a:t>
            </a:r>
            <a:endParaRPr lang="en-US" dirty="0">
              <a:solidFill>
                <a:srgbClr val="683A3C"/>
              </a:solidFill>
            </a:endParaRPr>
          </a:p>
        </p:txBody>
      </p:sp>
      <p:sp>
        <p:nvSpPr>
          <p:cNvPr id="3" name="Content Placeholder 2"/>
          <p:cNvSpPr>
            <a:spLocks noGrp="1"/>
          </p:cNvSpPr>
          <p:nvPr>
            <p:ph idx="1"/>
          </p:nvPr>
        </p:nvSpPr>
        <p:spPr>
          <a:xfrm>
            <a:off x="1676400" y="1798320"/>
            <a:ext cx="7467600" cy="5059680"/>
          </a:xfrm>
        </p:spPr>
        <p:txBody>
          <a:bodyPr>
            <a:noAutofit/>
          </a:bodyPr>
          <a:lstStyle/>
          <a:p>
            <a:pPr marL="0" indent="0">
              <a:buNone/>
            </a:pPr>
            <a:r>
              <a:rPr lang="en-US" sz="2800" dirty="0"/>
              <a:t>Now you are going to do the more difficult block – where you select false for a good person paired with a good characteristic and for a bad person paired with a bad characteristic. </a:t>
            </a:r>
            <a:r>
              <a:rPr lang="en-US" sz="2800" u="sng" dirty="0"/>
              <a:t>The key to fooling the task on this block is to rehearse the answers very well before you start.</a:t>
            </a:r>
            <a:r>
              <a:rPr lang="en-US" sz="2800" dirty="0"/>
              <a:t> Then, once you begin the block, just do as well as you can. Don’t start until you are ready and feel confident about the answers you are supposed to select</a:t>
            </a:r>
            <a:r>
              <a:rPr lang="en-US" sz="2800" dirty="0" smtClean="0"/>
              <a:t>.</a:t>
            </a:r>
          </a:p>
        </p:txBody>
      </p:sp>
    </p:spTree>
    <p:extLst>
      <p:ext uri="{BB962C8B-B14F-4D97-AF65-F5344CB8AC3E}">
        <p14:creationId xmlns:p14="http://schemas.microsoft.com/office/powerpoint/2010/main" val="4044936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Faking Quiz 2</a:t>
            </a:r>
            <a:endParaRPr lang="en-US" dirty="0">
              <a:solidFill>
                <a:srgbClr val="683A3C"/>
              </a:solidFill>
            </a:endParaRPr>
          </a:p>
        </p:txBody>
      </p:sp>
      <p:sp>
        <p:nvSpPr>
          <p:cNvPr id="3" name="Content Placeholder 2"/>
          <p:cNvSpPr>
            <a:spLocks noGrp="1"/>
          </p:cNvSpPr>
          <p:nvPr>
            <p:ph idx="1"/>
          </p:nvPr>
        </p:nvSpPr>
        <p:spPr>
          <a:xfrm>
            <a:off x="1676400" y="1798320"/>
            <a:ext cx="7467600" cy="4378643"/>
          </a:xfrm>
        </p:spPr>
        <p:txBody>
          <a:bodyPr>
            <a:noAutofit/>
          </a:bodyPr>
          <a:lstStyle/>
          <a:p>
            <a:pPr marL="0" lvl="0" indent="0">
              <a:buNone/>
            </a:pPr>
            <a:r>
              <a:rPr lang="en-US" sz="2800" dirty="0"/>
              <a:t>For the difficult block of trials (good person goes with bad qualities, bad person goes with good qualities), what strategy are you supposed to use to fake your actual attitudes?</a:t>
            </a:r>
          </a:p>
          <a:p>
            <a:pPr marL="640548" lvl="1" indent="-342900">
              <a:buFont typeface="+mj-lt"/>
              <a:buAutoNum type="alphaUcPeriod"/>
            </a:pPr>
            <a:r>
              <a:rPr lang="en-US" sz="2000" dirty="0" smtClean="0"/>
              <a:t>Carefully rehearse the necessary answers before beginning and then respond as quickly and accurately as possible</a:t>
            </a:r>
          </a:p>
          <a:p>
            <a:pPr marL="640548" lvl="1" indent="-342900">
              <a:buFont typeface="+mj-lt"/>
              <a:buAutoNum type="alphaUcPeriod"/>
            </a:pPr>
            <a:r>
              <a:rPr lang="en-US" sz="2000" dirty="0" smtClean="0"/>
              <a:t>Respond inaccurately – choose the opposite of what you think</a:t>
            </a:r>
          </a:p>
          <a:p>
            <a:pPr marL="640548" lvl="1" indent="-342900">
              <a:buFont typeface="+mj-lt"/>
              <a:buAutoNum type="alphaUcPeriod"/>
            </a:pPr>
            <a:r>
              <a:rPr lang="en-US" sz="2000" dirty="0" smtClean="0"/>
              <a:t>Respond </a:t>
            </a:r>
            <a:r>
              <a:rPr lang="en-US" sz="2000" dirty="0"/>
              <a:t>accurately but as slowly as possible within the time limit</a:t>
            </a:r>
          </a:p>
          <a:p>
            <a:pPr marL="640548" lvl="1" indent="-342900">
              <a:buFont typeface="+mj-lt"/>
              <a:buAutoNum type="alphaUcPeriod"/>
            </a:pPr>
            <a:r>
              <a:rPr lang="en-US" sz="2000" dirty="0"/>
              <a:t>Respond accurately and ignore the time limit</a:t>
            </a:r>
          </a:p>
        </p:txBody>
      </p:sp>
      <p:sp>
        <p:nvSpPr>
          <p:cNvPr id="4" name="Rectangle 3"/>
          <p:cNvSpPr/>
          <p:nvPr/>
        </p:nvSpPr>
        <p:spPr>
          <a:xfrm>
            <a:off x="1936379" y="4195490"/>
            <a:ext cx="7117976" cy="842675"/>
          </a:xfrm>
          <a:prstGeom prst="rect">
            <a:avLst/>
          </a:prstGeom>
          <a:noFill/>
          <a:ln w="38100">
            <a:solidFill>
              <a:srgbClr val="6737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307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Final Quiz</a:t>
            </a:r>
            <a:endParaRPr lang="en-US" dirty="0">
              <a:solidFill>
                <a:srgbClr val="683A3C"/>
              </a:solidFill>
            </a:endParaRPr>
          </a:p>
        </p:txBody>
      </p:sp>
      <p:sp>
        <p:nvSpPr>
          <p:cNvPr id="3" name="Content Placeholder 2"/>
          <p:cNvSpPr>
            <a:spLocks noGrp="1"/>
          </p:cNvSpPr>
          <p:nvPr>
            <p:ph idx="1"/>
          </p:nvPr>
        </p:nvSpPr>
        <p:spPr>
          <a:xfrm>
            <a:off x="1629508" y="1825624"/>
            <a:ext cx="7514492" cy="5032376"/>
          </a:xfrm>
        </p:spPr>
        <p:txBody>
          <a:bodyPr>
            <a:normAutofit fontScale="92500" lnSpcReduction="10000"/>
          </a:bodyPr>
          <a:lstStyle/>
          <a:p>
            <a:pPr marL="0" lvl="0" indent="0">
              <a:buNone/>
              <a:tabLst>
                <a:tab pos="339725" algn="l"/>
              </a:tabLst>
            </a:pPr>
            <a:r>
              <a:rPr lang="en-US" sz="2900" dirty="0" smtClean="0"/>
              <a:t>3. Overall, how closely did you 	follow the faking instructions 	during the task?</a:t>
            </a:r>
          </a:p>
          <a:p>
            <a:pPr marL="0" indent="0">
              <a:buNone/>
              <a:tabLst>
                <a:tab pos="339725" algn="l"/>
              </a:tabLst>
            </a:pPr>
            <a:r>
              <a:rPr lang="en-US" sz="2900" dirty="0" smtClean="0"/>
              <a:t>4. How closely did you follow the 	faking instructions for the easy 	blocks (responded accurately but as 	slowly as possible within the time 	limit)?</a:t>
            </a:r>
          </a:p>
          <a:p>
            <a:pPr marL="0" indent="0">
              <a:buNone/>
              <a:tabLst>
                <a:tab pos="339725" algn="l"/>
              </a:tabLst>
            </a:pPr>
            <a:r>
              <a:rPr lang="en-US" sz="2900" dirty="0" smtClean="0"/>
              <a:t>5. How closely did you follow the 	faking instructions for the difficult 	blocks </a:t>
            </a:r>
            <a:r>
              <a:rPr lang="en-US" sz="2900" dirty="0"/>
              <a:t>(responded accurately </a:t>
            </a:r>
            <a:r>
              <a:rPr lang="en-US" sz="2900" dirty="0" smtClean="0"/>
              <a:t>…)?</a:t>
            </a:r>
          </a:p>
          <a:p>
            <a:pPr marL="0" indent="0">
              <a:buNone/>
              <a:tabLst>
                <a:tab pos="339725" algn="l"/>
              </a:tabLst>
            </a:pPr>
            <a:endParaRPr lang="en-US" sz="2900" dirty="0" smtClean="0"/>
          </a:p>
          <a:p>
            <a:pPr marL="0" indent="0" algn="ctr">
              <a:buNone/>
              <a:tabLst>
                <a:tab pos="339725" algn="l"/>
              </a:tabLst>
            </a:pPr>
            <a:r>
              <a:rPr lang="en-US" sz="2600" dirty="0"/>
              <a:t>not at all </a:t>
            </a:r>
            <a:r>
              <a:rPr lang="en-US" sz="2600" dirty="0" smtClean="0"/>
              <a:t> 0 1 2 3 4  5 6 7 8 9 10   </a:t>
            </a:r>
            <a:r>
              <a:rPr lang="en-US" sz="2600" dirty="0"/>
              <a:t>perfectly</a:t>
            </a:r>
          </a:p>
          <a:p>
            <a:pPr marL="0" indent="0">
              <a:buNone/>
              <a:tabLst>
                <a:tab pos="339725" algn="l"/>
              </a:tabLst>
            </a:pPr>
            <a:endParaRPr lang="en-US" sz="2900" dirty="0" smtClean="0"/>
          </a:p>
          <a:p>
            <a:pPr marL="0" indent="0">
              <a:buNone/>
            </a:pPr>
            <a:endParaRPr lang="en-US" sz="2000" dirty="0"/>
          </a:p>
        </p:txBody>
      </p:sp>
    </p:spTree>
    <p:extLst>
      <p:ext uri="{BB962C8B-B14F-4D97-AF65-F5344CB8AC3E}">
        <p14:creationId xmlns:p14="http://schemas.microsoft.com/office/powerpoint/2010/main" val="13525462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Design Differences:</a:t>
            </a:r>
            <a:br>
              <a:rPr lang="en-US" dirty="0" smtClean="0">
                <a:solidFill>
                  <a:srgbClr val="683A3C"/>
                </a:solidFill>
              </a:rPr>
            </a:br>
            <a:r>
              <a:rPr lang="en-US" dirty="0" smtClean="0">
                <a:solidFill>
                  <a:srgbClr val="683A3C"/>
                </a:solidFill>
              </a:rPr>
              <a:t>Final Quiz</a:t>
            </a:r>
            <a:endParaRPr lang="en-US" dirty="0">
              <a:solidFill>
                <a:srgbClr val="683A3C"/>
              </a:solidFill>
            </a:endParaRPr>
          </a:p>
        </p:txBody>
      </p:sp>
      <p:sp>
        <p:nvSpPr>
          <p:cNvPr id="3" name="Content Placeholder 2"/>
          <p:cNvSpPr>
            <a:spLocks noGrp="1"/>
          </p:cNvSpPr>
          <p:nvPr>
            <p:ph idx="1"/>
          </p:nvPr>
        </p:nvSpPr>
        <p:spPr>
          <a:xfrm>
            <a:off x="1594338" y="1825624"/>
            <a:ext cx="7549662" cy="5032376"/>
          </a:xfrm>
        </p:spPr>
        <p:txBody>
          <a:bodyPr>
            <a:normAutofit lnSpcReduction="10000"/>
          </a:bodyPr>
          <a:lstStyle/>
          <a:p>
            <a:pPr marL="457200" indent="-457200">
              <a:buNone/>
            </a:pPr>
            <a:r>
              <a:rPr lang="en-US" sz="2900" dirty="0" smtClean="0"/>
              <a:t>6. Overall</a:t>
            </a:r>
            <a:r>
              <a:rPr lang="en-US" sz="2900" dirty="0"/>
              <a:t>, how successful do you think you were at faking your performance on the task?</a:t>
            </a:r>
          </a:p>
          <a:p>
            <a:pPr marL="457200" indent="-457200">
              <a:buNone/>
            </a:pPr>
            <a:r>
              <a:rPr lang="en-US" sz="2900" dirty="0" smtClean="0"/>
              <a:t>7. How </a:t>
            </a:r>
            <a:r>
              <a:rPr lang="en-US" sz="2900" dirty="0"/>
              <a:t>successful do you think you were in faking your performance on the trials containing a </a:t>
            </a:r>
            <a:r>
              <a:rPr lang="en-US" sz="2900" u="sng" dirty="0"/>
              <a:t>good</a:t>
            </a:r>
            <a:r>
              <a:rPr lang="en-US" sz="2900" dirty="0"/>
              <a:t> person and a </a:t>
            </a:r>
            <a:r>
              <a:rPr lang="en-US" sz="2900" u="sng" dirty="0"/>
              <a:t>good</a:t>
            </a:r>
            <a:r>
              <a:rPr lang="en-US" sz="2900" dirty="0"/>
              <a:t> quality?</a:t>
            </a:r>
          </a:p>
          <a:p>
            <a:pPr lvl="1"/>
            <a:r>
              <a:rPr lang="en-US" sz="2400" dirty="0" smtClean="0"/>
              <a:t>8. </a:t>
            </a:r>
            <a:r>
              <a:rPr lang="en-US" sz="2400" dirty="0" err="1" smtClean="0"/>
              <a:t>Good:Bad</a:t>
            </a:r>
            <a:endParaRPr lang="en-US" sz="2400" dirty="0" smtClean="0"/>
          </a:p>
          <a:p>
            <a:pPr lvl="1"/>
            <a:r>
              <a:rPr lang="en-US" sz="2400" dirty="0" smtClean="0"/>
              <a:t>9. </a:t>
            </a:r>
            <a:r>
              <a:rPr lang="en-US" sz="2400" dirty="0" err="1" smtClean="0"/>
              <a:t>Bad:Good</a:t>
            </a:r>
            <a:endParaRPr lang="en-US" sz="2400" dirty="0" smtClean="0"/>
          </a:p>
          <a:p>
            <a:pPr lvl="1"/>
            <a:r>
              <a:rPr lang="en-US" sz="2400" dirty="0" smtClean="0"/>
              <a:t>10. </a:t>
            </a:r>
            <a:r>
              <a:rPr lang="en-US" sz="2400" dirty="0" err="1" smtClean="0"/>
              <a:t>Bad:Bad</a:t>
            </a:r>
            <a:endParaRPr lang="en-US" sz="2400" dirty="0" smtClean="0"/>
          </a:p>
          <a:p>
            <a:pPr marL="0" lvl="1" indent="0">
              <a:buNone/>
            </a:pPr>
            <a:endParaRPr lang="en-US" sz="2400" dirty="0" smtClean="0"/>
          </a:p>
          <a:p>
            <a:pPr marL="0" lvl="1" indent="0">
              <a:buNone/>
            </a:pPr>
            <a:r>
              <a:rPr lang="en-US" sz="2400" dirty="0"/>
              <a:t>not at </a:t>
            </a:r>
            <a:r>
              <a:rPr lang="en-US" sz="2400" dirty="0" smtClean="0"/>
              <a:t>all successful to Extremely Successful</a:t>
            </a:r>
            <a:endParaRPr lang="en-US" sz="2400" dirty="0"/>
          </a:p>
          <a:p>
            <a:pPr marL="0" lvl="1" indent="0">
              <a:buNone/>
            </a:pPr>
            <a:endParaRPr lang="en-US" sz="2400" dirty="0" smtClean="0"/>
          </a:p>
          <a:p>
            <a:pPr marL="0" indent="0">
              <a:buNone/>
            </a:pPr>
            <a:endParaRPr lang="en-US" sz="2000" dirty="0"/>
          </a:p>
        </p:txBody>
      </p:sp>
    </p:spTree>
    <p:extLst>
      <p:ext uri="{BB962C8B-B14F-4D97-AF65-F5344CB8AC3E}">
        <p14:creationId xmlns:p14="http://schemas.microsoft.com/office/powerpoint/2010/main" val="356841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29" y="365129"/>
            <a:ext cx="7302113" cy="1325563"/>
          </a:xfrm>
        </p:spPr>
        <p:txBody>
          <a:bodyPr/>
          <a:lstStyle/>
          <a:p>
            <a:r>
              <a:rPr lang="en-US" dirty="0" smtClean="0">
                <a:solidFill>
                  <a:srgbClr val="683A3C"/>
                </a:solidFill>
              </a:rPr>
              <a:t>What is Faking?</a:t>
            </a:r>
            <a:endParaRPr lang="en-US" dirty="0">
              <a:solidFill>
                <a:srgbClr val="683A3C"/>
              </a:solidFill>
            </a:endParaRPr>
          </a:p>
        </p:txBody>
      </p:sp>
      <p:sp>
        <p:nvSpPr>
          <p:cNvPr id="3" name="Content Placeholder 2"/>
          <p:cNvSpPr>
            <a:spLocks noGrp="1"/>
          </p:cNvSpPr>
          <p:nvPr>
            <p:ph idx="1"/>
          </p:nvPr>
        </p:nvSpPr>
        <p:spPr>
          <a:xfrm>
            <a:off x="1943099" y="1825625"/>
            <a:ext cx="7061753" cy="4681192"/>
          </a:xfrm>
        </p:spPr>
        <p:txBody>
          <a:bodyPr>
            <a:normAutofit/>
          </a:bodyPr>
          <a:lstStyle/>
          <a:p>
            <a:pPr marL="0" indent="0">
              <a:buNone/>
            </a:pPr>
            <a:r>
              <a:rPr lang="en-US" sz="3600" dirty="0" smtClean="0"/>
              <a:t>“self-presentational </a:t>
            </a:r>
            <a:r>
              <a:rPr lang="en-US" sz="3600" dirty="0"/>
              <a:t>biases or </a:t>
            </a:r>
            <a:r>
              <a:rPr lang="en-US" sz="3600" b="1" u="sng" dirty="0"/>
              <a:t>deliberate</a:t>
            </a:r>
            <a:r>
              <a:rPr lang="en-US" sz="3600" dirty="0"/>
              <a:t> attempts to conceal </a:t>
            </a:r>
            <a:r>
              <a:rPr lang="en-US" sz="3600" dirty="0" smtClean="0"/>
              <a:t>socially sensitive attitudes”</a:t>
            </a:r>
            <a:endParaRPr lang="en-US" sz="3600" dirty="0"/>
          </a:p>
        </p:txBody>
      </p:sp>
    </p:spTree>
    <p:extLst>
      <p:ext uri="{BB962C8B-B14F-4D97-AF65-F5344CB8AC3E}">
        <p14:creationId xmlns:p14="http://schemas.microsoft.com/office/powerpoint/2010/main" val="876775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
            </a:r>
            <a:br>
              <a:rPr lang="en-US" dirty="0" smtClean="0">
                <a:solidFill>
                  <a:srgbClr val="683A3C"/>
                </a:solidFill>
              </a:rPr>
            </a:br>
            <a:r>
              <a:rPr lang="en-US" dirty="0" smtClean="0">
                <a:solidFill>
                  <a:srgbClr val="683A3C"/>
                </a:solidFill>
              </a:rPr>
              <a:t>Participants</a:t>
            </a:r>
            <a:endParaRPr lang="en-US" dirty="0">
              <a:solidFill>
                <a:srgbClr val="683A3C"/>
              </a:solidFill>
            </a:endParaRPr>
          </a:p>
        </p:txBody>
      </p:sp>
      <p:sp>
        <p:nvSpPr>
          <p:cNvPr id="3" name="Content Placeholder 2"/>
          <p:cNvSpPr>
            <a:spLocks noGrp="1"/>
          </p:cNvSpPr>
          <p:nvPr>
            <p:ph idx="1"/>
          </p:nvPr>
        </p:nvSpPr>
        <p:spPr/>
        <p:txBody>
          <a:bodyPr>
            <a:normAutofit/>
          </a:bodyPr>
          <a:lstStyle/>
          <a:p>
            <a:pPr marL="0" indent="0">
              <a:spcBef>
                <a:spcPts val="0"/>
              </a:spcBef>
              <a:buNone/>
            </a:pPr>
            <a:r>
              <a:rPr lang="en-US" sz="2800" dirty="0"/>
              <a:t>S</a:t>
            </a:r>
            <a:r>
              <a:rPr lang="en-US" sz="2800" dirty="0" smtClean="0"/>
              <a:t>ample </a:t>
            </a:r>
            <a:r>
              <a:rPr lang="en-US" sz="2800" dirty="0"/>
              <a:t>of </a:t>
            </a:r>
            <a:r>
              <a:rPr lang="en-US" sz="2800" dirty="0" smtClean="0"/>
              <a:t>convenience:</a:t>
            </a:r>
          </a:p>
          <a:p>
            <a:pPr marL="0" indent="0">
              <a:spcBef>
                <a:spcPts val="0"/>
              </a:spcBef>
              <a:buNone/>
            </a:pPr>
            <a:endParaRPr lang="en-US" sz="800" dirty="0" smtClean="0"/>
          </a:p>
          <a:p>
            <a:pPr>
              <a:lnSpc>
                <a:spcPct val="100000"/>
              </a:lnSpc>
              <a:spcBef>
                <a:spcPts val="0"/>
              </a:spcBef>
            </a:pPr>
            <a:r>
              <a:rPr lang="en-US" sz="2000" i="1" dirty="0"/>
              <a:t>n</a:t>
            </a:r>
            <a:r>
              <a:rPr lang="en-US" sz="2000" dirty="0"/>
              <a:t> = 57</a:t>
            </a:r>
          </a:p>
          <a:p>
            <a:pPr marL="0" indent="0">
              <a:lnSpc>
                <a:spcPct val="100000"/>
              </a:lnSpc>
              <a:spcBef>
                <a:spcPts val="0"/>
              </a:spcBef>
              <a:buNone/>
            </a:pPr>
            <a:endParaRPr lang="en-US" sz="800" dirty="0"/>
          </a:p>
          <a:p>
            <a:pPr>
              <a:lnSpc>
                <a:spcPct val="100000"/>
              </a:lnSpc>
              <a:spcBef>
                <a:spcPts val="0"/>
              </a:spcBef>
            </a:pPr>
            <a:r>
              <a:rPr lang="en-US" sz="2000" dirty="0"/>
              <a:t>Age:18 to </a:t>
            </a:r>
            <a:r>
              <a:rPr lang="en-US" sz="2000" dirty="0" smtClean="0"/>
              <a:t>25</a:t>
            </a:r>
          </a:p>
          <a:p>
            <a:pPr marL="0" indent="0">
              <a:lnSpc>
                <a:spcPct val="100000"/>
              </a:lnSpc>
              <a:spcBef>
                <a:spcPts val="0"/>
              </a:spcBef>
              <a:buNone/>
            </a:pPr>
            <a:endParaRPr lang="en-US" sz="800" dirty="0"/>
          </a:p>
          <a:p>
            <a:pPr>
              <a:lnSpc>
                <a:spcPct val="100000"/>
              </a:lnSpc>
              <a:spcBef>
                <a:spcPts val="0"/>
              </a:spcBef>
            </a:pPr>
            <a:r>
              <a:rPr lang="en-US" sz="2000" dirty="0" smtClean="0"/>
              <a:t>Undergraduates </a:t>
            </a:r>
            <a:r>
              <a:rPr lang="en-US" sz="2000" dirty="0"/>
              <a:t>enrolled in an introductory psychology </a:t>
            </a:r>
            <a:r>
              <a:rPr lang="en-US" sz="2000" dirty="0" smtClean="0"/>
              <a:t>course</a:t>
            </a:r>
          </a:p>
          <a:p>
            <a:pPr marL="0" indent="0">
              <a:lnSpc>
                <a:spcPct val="100000"/>
              </a:lnSpc>
              <a:spcBef>
                <a:spcPts val="0"/>
              </a:spcBef>
              <a:buNone/>
            </a:pPr>
            <a:endParaRPr lang="en-US" sz="800" dirty="0" smtClean="0"/>
          </a:p>
          <a:p>
            <a:pPr>
              <a:lnSpc>
                <a:spcPct val="100000"/>
              </a:lnSpc>
              <a:spcBef>
                <a:spcPts val="0"/>
              </a:spcBef>
            </a:pPr>
            <a:r>
              <a:rPr lang="en-US" sz="2000" dirty="0"/>
              <a:t>C</a:t>
            </a:r>
            <a:r>
              <a:rPr lang="en-US" sz="2000" dirty="0" smtClean="0"/>
              <a:t>ourse </a:t>
            </a:r>
            <a:r>
              <a:rPr lang="en-US" sz="2000" dirty="0"/>
              <a:t>credit for participating </a:t>
            </a:r>
            <a:endParaRPr lang="en-US" sz="2000" dirty="0" smtClean="0"/>
          </a:p>
          <a:p>
            <a:pPr marL="0" indent="0">
              <a:lnSpc>
                <a:spcPct val="100000"/>
              </a:lnSpc>
              <a:spcBef>
                <a:spcPts val="0"/>
              </a:spcBef>
              <a:buNone/>
            </a:pPr>
            <a:endParaRPr lang="en-US" sz="800" dirty="0" smtClean="0"/>
          </a:p>
          <a:p>
            <a:pPr>
              <a:lnSpc>
                <a:spcPct val="100000"/>
              </a:lnSpc>
              <a:spcBef>
                <a:spcPts val="0"/>
              </a:spcBef>
            </a:pPr>
            <a:r>
              <a:rPr lang="en-US" sz="2000" dirty="0" smtClean="0"/>
              <a:t>Participants self-selected </a:t>
            </a:r>
            <a:r>
              <a:rPr lang="en-US" sz="2000" dirty="0"/>
              <a:t>for slots based on date/time </a:t>
            </a:r>
            <a:r>
              <a:rPr lang="en-US" sz="2000" dirty="0" smtClean="0"/>
              <a:t>availability</a:t>
            </a:r>
          </a:p>
          <a:p>
            <a:pPr marL="0" indent="0">
              <a:lnSpc>
                <a:spcPct val="100000"/>
              </a:lnSpc>
              <a:spcBef>
                <a:spcPts val="0"/>
              </a:spcBef>
              <a:buNone/>
            </a:pPr>
            <a:endParaRPr lang="en-US" sz="800" dirty="0"/>
          </a:p>
        </p:txBody>
      </p:sp>
    </p:spTree>
    <p:extLst>
      <p:ext uri="{BB962C8B-B14F-4D97-AF65-F5344CB8AC3E}">
        <p14:creationId xmlns:p14="http://schemas.microsoft.com/office/powerpoint/2010/main" val="2095369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Manipulation Check</a:t>
            </a:r>
            <a:endParaRPr lang="en-US" dirty="0">
              <a:solidFill>
                <a:srgbClr val="683A3C"/>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585497327"/>
              </p:ext>
            </p:extLst>
          </p:nvPr>
        </p:nvGraphicFramePr>
        <p:xfrm>
          <a:off x="2636804" y="1825626"/>
          <a:ext cx="4724116" cy="4346574"/>
        </p:xfrm>
        <a:graphic>
          <a:graphicData uri="http://schemas.openxmlformats.org/drawingml/2006/table">
            <a:tbl>
              <a:tblPr/>
              <a:tblGrid>
                <a:gridCol w="1112365"/>
                <a:gridCol w="1112365"/>
                <a:gridCol w="1249693"/>
                <a:gridCol w="1249693"/>
              </a:tblGrid>
              <a:tr h="658248">
                <a:tc gridSpan="2">
                  <a:txBody>
                    <a:bodyPr/>
                    <a:lstStyle/>
                    <a:p>
                      <a:pPr algn="ctr" fontAlgn="b"/>
                      <a:r>
                        <a:rPr lang="en-US" sz="1600" b="0" i="0" u="none" strike="noStrike" dirty="0">
                          <a:solidFill>
                            <a:srgbClr val="000000"/>
                          </a:solidFill>
                          <a:effectLst/>
                          <a:latin typeface="Calibri" panose="020F0502020204030204" pitchFamily="34" charset="0"/>
                        </a:rPr>
                        <a:t>-5 to 5 scale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smtClean="0">
                          <a:solidFill>
                            <a:srgbClr val="000000"/>
                          </a:solidFill>
                          <a:effectLst/>
                          <a:latin typeface="Calibri" panose="020F0502020204030204" pitchFamily="34" charset="0"/>
                        </a:rPr>
                        <a:t>Good Words</a:t>
                      </a:r>
                      <a:endParaRPr lang="en-US" sz="1600" b="0" i="0" u="none" strike="noStrike" dirty="0">
                        <a:solidFill>
                          <a:srgbClr val="000000"/>
                        </a:solidFill>
                        <a:effectLst/>
                        <a:latin typeface="Calibri" panose="020F0502020204030204" pitchFamily="34" charset="0"/>
                      </a:endParaRP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Calibri" panose="020F0502020204030204" pitchFamily="34" charset="0"/>
                        </a:rPr>
                        <a:t>Bad Words</a:t>
                      </a:r>
                      <a:endParaRPr lang="en-US" sz="1600" b="0" i="0" u="none" strike="noStrike" dirty="0">
                        <a:solidFill>
                          <a:srgbClr val="000000"/>
                        </a:solidFill>
                        <a:effectLst/>
                        <a:latin typeface="Calibri" panose="020F0502020204030204" pitchFamily="34" charset="0"/>
                      </a:endParaRP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54">
                <a:tc gridSpan="2">
                  <a:txBody>
                    <a:bodyPr/>
                    <a:lstStyle/>
                    <a:p>
                      <a:pPr algn="ctr" fontAlgn="b"/>
                      <a:r>
                        <a:rPr lang="en-US" sz="1600" b="0" i="0" u="none" strike="noStrike" dirty="0" smtClean="0">
                          <a:solidFill>
                            <a:srgbClr val="000000"/>
                          </a:solidFill>
                          <a:effectLst/>
                          <a:latin typeface="Calibri" panose="020F0502020204030204" pitchFamily="34" charset="0"/>
                        </a:rPr>
                        <a:t>Target</a:t>
                      </a:r>
                      <a:r>
                        <a:rPr lang="en-US" sz="1600" b="0" i="0" u="none" strike="noStrike" baseline="0" dirty="0" smtClean="0">
                          <a:solidFill>
                            <a:srgbClr val="000000"/>
                          </a:solidFill>
                          <a:effectLst/>
                          <a:latin typeface="Calibri" panose="020F0502020204030204" pitchFamily="34" charset="0"/>
                        </a:rPr>
                        <a:t> Stimuli</a:t>
                      </a:r>
                      <a:endParaRPr lang="en-US" sz="1600" b="0" i="0" u="none" strike="noStrike" dirty="0">
                        <a:solidFill>
                          <a:srgbClr val="000000"/>
                        </a:solidFill>
                        <a:effectLst/>
                        <a:latin typeface="Calibri" panose="020F0502020204030204" pitchFamily="34" charset="0"/>
                      </a:endParaRP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smtClean="0">
                          <a:solidFill>
                            <a:srgbClr val="000000"/>
                          </a:solidFill>
                          <a:effectLst/>
                          <a:latin typeface="Calibri" panose="020F0502020204030204" pitchFamily="34" charset="0"/>
                        </a:rPr>
                        <a:t>3.89</a:t>
                      </a:r>
                      <a:endParaRPr lang="en-US" sz="1600" b="0" i="0" u="none" strike="noStrike" dirty="0">
                        <a:solidFill>
                          <a:srgbClr val="000000"/>
                        </a:solidFill>
                        <a:effectLst/>
                        <a:latin typeface="Calibri" panose="020F0502020204030204" pitchFamily="34" charset="0"/>
                      </a:endParaRP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effectLst/>
                          <a:latin typeface="Calibri" panose="020F0502020204030204" pitchFamily="34" charset="0"/>
                        </a:rPr>
                        <a:t>-3.58</a:t>
                      </a:r>
                      <a:endParaRPr lang="en-US" sz="1600" b="0" i="0" u="none" strike="noStrike" dirty="0">
                        <a:solidFill>
                          <a:srgbClr val="000000"/>
                        </a:solidFill>
                        <a:effectLst/>
                        <a:latin typeface="Calibri" panose="020F0502020204030204" pitchFamily="34" charset="0"/>
                      </a:endParaRP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66">
                <a:tc>
                  <a:txBody>
                    <a:bodyPr/>
                    <a:lstStyle/>
                    <a:p>
                      <a:pPr algn="ctr"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8571">
                <a:tc gridSpan="2">
                  <a:txBody>
                    <a:bodyPr/>
                    <a:lstStyle/>
                    <a:p>
                      <a:pPr algn="ctr" fontAlgn="b"/>
                      <a:r>
                        <a:rPr lang="en-US" sz="1600" b="0" i="0" u="none" strike="noStrike">
                          <a:solidFill>
                            <a:srgbClr val="000000"/>
                          </a:solidFill>
                          <a:effectLst/>
                          <a:latin typeface="Calibri" panose="020F0502020204030204" pitchFamily="34" charset="0"/>
                        </a:rPr>
                        <a:t>1 to 11 scale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Positive Thoughts/ Feelings</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Negative Thoughts/ Feelings</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54">
                <a:tc gridSpan="2">
                  <a:txBody>
                    <a:bodyPr/>
                    <a:lstStyle/>
                    <a:p>
                      <a:pPr algn="ctr" fontAlgn="b"/>
                      <a:r>
                        <a:rPr lang="en-US" sz="1600" b="0" i="0" u="none" strike="noStrike">
                          <a:solidFill>
                            <a:srgbClr val="000000"/>
                          </a:solidFill>
                          <a:effectLst/>
                          <a:latin typeface="Calibri" panose="020F0502020204030204" pitchFamily="34" charset="0"/>
                        </a:rPr>
                        <a:t>Negative Person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chemeClr val="bg1"/>
                          </a:solidFill>
                          <a:effectLst/>
                          <a:latin typeface="Calibri" panose="020F0502020204030204" pitchFamily="34" charset="0"/>
                        </a:rPr>
                        <a:t>3.97</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343B"/>
                    </a:solidFill>
                  </a:tcPr>
                </a:tc>
                <a:tc>
                  <a:txBody>
                    <a:bodyPr/>
                    <a:lstStyle/>
                    <a:p>
                      <a:pPr algn="ctr" fontAlgn="b"/>
                      <a:r>
                        <a:rPr lang="en-US" sz="1600" b="0" i="0" u="none" strike="noStrike" dirty="0">
                          <a:solidFill>
                            <a:schemeClr val="bg1"/>
                          </a:solidFill>
                          <a:effectLst/>
                          <a:latin typeface="Calibri" panose="020F0502020204030204" pitchFamily="34" charset="0"/>
                        </a:rPr>
                        <a:t>7.95</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343B"/>
                    </a:solidFill>
                  </a:tcPr>
                </a:tc>
              </a:tr>
              <a:tr h="305054">
                <a:tc gridSpan="2">
                  <a:txBody>
                    <a:bodyPr/>
                    <a:lstStyle/>
                    <a:p>
                      <a:pPr algn="ctr" fontAlgn="b"/>
                      <a:r>
                        <a:rPr lang="en-US" sz="1600" b="0" i="0" u="none" strike="noStrike">
                          <a:solidFill>
                            <a:srgbClr val="000000"/>
                          </a:solidFill>
                          <a:effectLst/>
                          <a:latin typeface="Calibri" panose="020F0502020204030204" pitchFamily="34" charset="0"/>
                        </a:rPr>
                        <a:t>Positive Person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10.55</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2.38</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866">
                <a:tc>
                  <a:txBody>
                    <a:bodyPr/>
                    <a:lstStyle/>
                    <a:p>
                      <a:pPr algn="ctr"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6138" marR="6138" marT="61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753">
                <a:tc gridSpan="2">
                  <a:txBody>
                    <a:bodyPr/>
                    <a:lstStyle/>
                    <a:p>
                      <a:pPr algn="ctr" fontAlgn="b"/>
                      <a:r>
                        <a:rPr lang="en-US" sz="1600" b="0" i="0" u="none" strike="noStrike" dirty="0">
                          <a:solidFill>
                            <a:srgbClr val="000000"/>
                          </a:solidFill>
                          <a:effectLst/>
                          <a:latin typeface="Calibri" panose="020F0502020204030204" pitchFamily="34" charset="0"/>
                        </a:rPr>
                        <a:t>1 to 7 scale</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Is a good person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Is a bad person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54">
                <a:tc gridSpan="2">
                  <a:txBody>
                    <a:bodyPr/>
                    <a:lstStyle/>
                    <a:p>
                      <a:pPr algn="ctr" fontAlgn="b"/>
                      <a:r>
                        <a:rPr lang="en-US" sz="1600" b="0" i="0" u="none" strike="noStrike" dirty="0">
                          <a:solidFill>
                            <a:srgbClr val="000000"/>
                          </a:solidFill>
                          <a:effectLst/>
                          <a:latin typeface="Calibri" panose="020F0502020204030204" pitchFamily="34" charset="0"/>
                        </a:rPr>
                        <a:t>Negative Person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chemeClr val="bg1"/>
                          </a:solidFill>
                          <a:effectLst/>
                          <a:latin typeface="Calibri" panose="020F0502020204030204" pitchFamily="34" charset="0"/>
                        </a:rPr>
                        <a:t>3.2</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343B"/>
                    </a:solidFill>
                  </a:tcPr>
                </a:tc>
                <a:tc>
                  <a:txBody>
                    <a:bodyPr/>
                    <a:lstStyle/>
                    <a:p>
                      <a:pPr algn="ctr" fontAlgn="b"/>
                      <a:r>
                        <a:rPr lang="en-US" sz="1600" b="0" i="0" u="none" strike="noStrike" dirty="0">
                          <a:solidFill>
                            <a:schemeClr val="bg1"/>
                          </a:solidFill>
                          <a:effectLst/>
                          <a:latin typeface="Calibri" panose="020F0502020204030204" pitchFamily="34" charset="0"/>
                        </a:rPr>
                        <a:t>4.8</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5343B"/>
                    </a:solidFill>
                  </a:tcPr>
                </a:tc>
              </a:tr>
              <a:tr h="305054">
                <a:tc gridSpan="2">
                  <a:txBody>
                    <a:bodyPr/>
                    <a:lstStyle/>
                    <a:p>
                      <a:pPr algn="ctr" fontAlgn="b"/>
                      <a:r>
                        <a:rPr lang="en-US" sz="1600" b="0" i="0" u="none" strike="noStrike" dirty="0">
                          <a:solidFill>
                            <a:srgbClr val="000000"/>
                          </a:solidFill>
                          <a:effectLst/>
                          <a:latin typeface="Calibri" panose="020F0502020204030204" pitchFamily="34" charset="0"/>
                        </a:rPr>
                        <a:t>Positive Person</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a:solidFill>
                            <a:srgbClr val="000000"/>
                          </a:solidFill>
                          <a:effectLst/>
                          <a:latin typeface="Calibri" panose="020F0502020204030204" pitchFamily="34" charset="0"/>
                        </a:rPr>
                        <a:t>6.7</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1.3</a:t>
                      </a:r>
                    </a:p>
                  </a:txBody>
                  <a:tcPr marL="6138" marR="6138" marT="61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0508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165840353"/>
              </p:ext>
            </p:extLst>
          </p:nvPr>
        </p:nvGraphicFramePr>
        <p:xfrm>
          <a:off x="0" y="0"/>
          <a:ext cx="9144000" cy="66159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85184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p:cNvGraphicFramePr>
          <p:nvPr>
            <p:extLst>
              <p:ext uri="{D42A27DB-BD31-4B8C-83A1-F6EECF244321}">
                <p14:modId xmlns:p14="http://schemas.microsoft.com/office/powerpoint/2010/main" val="819109449"/>
              </p:ext>
            </p:extLst>
          </p:nvPr>
        </p:nvGraphicFramePr>
        <p:xfrm>
          <a:off x="0" y="0"/>
          <a:ext cx="9144000" cy="68579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2388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247441181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6678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Results</a:t>
            </a:r>
            <a:endParaRPr lang="en-US" dirty="0">
              <a:solidFill>
                <a:srgbClr val="683A3C"/>
              </a:solidFill>
            </a:endParaRPr>
          </a:p>
        </p:txBody>
      </p:sp>
      <p:sp>
        <p:nvSpPr>
          <p:cNvPr id="3" name="Content Placeholder 2"/>
          <p:cNvSpPr>
            <a:spLocks noGrp="1"/>
          </p:cNvSpPr>
          <p:nvPr>
            <p:ph idx="1"/>
          </p:nvPr>
        </p:nvSpPr>
        <p:spPr/>
        <p:txBody>
          <a:bodyPr>
            <a:normAutofit/>
          </a:bodyPr>
          <a:lstStyle/>
          <a:p>
            <a:r>
              <a:rPr lang="en-US" sz="2000" dirty="0" smtClean="0"/>
              <a:t>Similar Conditions IRAP Effects</a:t>
            </a:r>
          </a:p>
          <a:p>
            <a:pPr lvl="1"/>
            <a:r>
              <a:rPr lang="en-US" sz="1700" dirty="0" smtClean="0"/>
              <a:t>Significant </a:t>
            </a:r>
            <a:r>
              <a:rPr lang="en-US" sz="1700" dirty="0"/>
              <a:t>pro-friend bias </a:t>
            </a:r>
            <a:r>
              <a:rPr lang="en-US" sz="1700" dirty="0" smtClean="0"/>
              <a:t>for the first IRAP (Standard)</a:t>
            </a:r>
          </a:p>
          <a:p>
            <a:pPr lvl="1"/>
            <a:r>
              <a:rPr lang="en-US" sz="1700" dirty="0"/>
              <a:t>S</a:t>
            </a:r>
            <a:r>
              <a:rPr lang="en-US" sz="1700" dirty="0" smtClean="0"/>
              <a:t>ignificant </a:t>
            </a:r>
            <a:r>
              <a:rPr lang="en-US" sz="1700" dirty="0"/>
              <a:t>pro-enemy bias for the third </a:t>
            </a:r>
            <a:r>
              <a:rPr lang="en-US" sz="1700" dirty="0" smtClean="0"/>
              <a:t>IRAP (Faking)</a:t>
            </a:r>
            <a:endParaRPr lang="en-US" sz="1700" dirty="0"/>
          </a:p>
          <a:p>
            <a:r>
              <a:rPr lang="en-US" sz="2000" dirty="0" smtClean="0"/>
              <a:t>Overall D</a:t>
            </a:r>
            <a:endParaRPr lang="en-US" sz="2000" dirty="0"/>
          </a:p>
          <a:p>
            <a:pPr lvl="1"/>
            <a:r>
              <a:rPr lang="en-US" sz="1700" b="1" dirty="0" smtClean="0"/>
              <a:t>IRAP </a:t>
            </a:r>
            <a:r>
              <a:rPr lang="en-US" sz="1700" b="1" dirty="0"/>
              <a:t>1: </a:t>
            </a:r>
            <a:r>
              <a:rPr lang="en-US" sz="1700" dirty="0" smtClean="0"/>
              <a:t>No significant </a:t>
            </a:r>
            <a:r>
              <a:rPr lang="en-US" sz="1700" dirty="0"/>
              <a:t>difference in average D-scores </a:t>
            </a:r>
            <a:r>
              <a:rPr lang="en-US" sz="1700" dirty="0" smtClean="0"/>
              <a:t>Groups</a:t>
            </a:r>
            <a:endParaRPr lang="en-US" sz="1700" dirty="0"/>
          </a:p>
          <a:p>
            <a:pPr lvl="1"/>
            <a:r>
              <a:rPr lang="en-US" sz="1700" b="1" dirty="0" smtClean="0"/>
              <a:t>IRAP </a:t>
            </a:r>
            <a:r>
              <a:rPr lang="en-US" sz="1700" b="1" dirty="0"/>
              <a:t>2: </a:t>
            </a:r>
            <a:r>
              <a:rPr lang="en-US" sz="1700" dirty="0" smtClean="0"/>
              <a:t>A significant </a:t>
            </a:r>
            <a:r>
              <a:rPr lang="en-US" sz="1700" dirty="0"/>
              <a:t>difference in average D-scores between the </a:t>
            </a:r>
            <a:r>
              <a:rPr lang="en-US" sz="1700" dirty="0" smtClean="0"/>
              <a:t>groups </a:t>
            </a:r>
            <a:endParaRPr lang="en-US" sz="1700" dirty="0"/>
          </a:p>
          <a:p>
            <a:pPr lvl="1"/>
            <a:r>
              <a:rPr lang="en-US" sz="1700" b="1" dirty="0" smtClean="0"/>
              <a:t>IRAP </a:t>
            </a:r>
            <a:r>
              <a:rPr lang="en-US" sz="1700" b="1" dirty="0"/>
              <a:t>3: </a:t>
            </a:r>
            <a:r>
              <a:rPr lang="en-US" sz="1700" dirty="0"/>
              <a:t>No significant difference in average D-scores Groups</a:t>
            </a:r>
          </a:p>
          <a:p>
            <a:pPr lvl="1"/>
            <a:endParaRPr lang="en-US" sz="2000" dirty="0"/>
          </a:p>
          <a:p>
            <a:endParaRPr lang="en-US" dirty="0" smtClean="0"/>
          </a:p>
        </p:txBody>
      </p:sp>
    </p:spTree>
    <p:extLst>
      <p:ext uri="{BB962C8B-B14F-4D97-AF65-F5344CB8AC3E}">
        <p14:creationId xmlns:p14="http://schemas.microsoft.com/office/powerpoint/2010/main" val="8607873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83A3C"/>
                </a:solidFill>
              </a:rPr>
              <a:t>Discussion</a:t>
            </a:r>
            <a:endParaRPr lang="en-US" dirty="0">
              <a:solidFill>
                <a:srgbClr val="683A3C"/>
              </a:solidFill>
            </a:endParaRPr>
          </a:p>
        </p:txBody>
      </p:sp>
      <p:sp>
        <p:nvSpPr>
          <p:cNvPr id="3" name="Content Placeholder 2"/>
          <p:cNvSpPr>
            <a:spLocks noGrp="1"/>
          </p:cNvSpPr>
          <p:nvPr>
            <p:ph idx="1"/>
          </p:nvPr>
        </p:nvSpPr>
        <p:spPr>
          <a:xfrm>
            <a:off x="1943100" y="1825624"/>
            <a:ext cx="7200900" cy="5032375"/>
          </a:xfrm>
        </p:spPr>
        <p:txBody>
          <a:bodyPr>
            <a:normAutofit/>
          </a:bodyPr>
          <a:lstStyle/>
          <a:p>
            <a:pPr marL="349250" indent="-349250"/>
            <a:r>
              <a:rPr lang="en-US" sz="2400" dirty="0"/>
              <a:t>Faking achieved</a:t>
            </a:r>
          </a:p>
          <a:p>
            <a:pPr marL="349250" indent="-349250"/>
            <a:r>
              <a:rPr lang="en-US" sz="2400" dirty="0" smtClean="0"/>
              <a:t>Extensive, Interpersonal instructions</a:t>
            </a:r>
          </a:p>
          <a:p>
            <a:pPr marL="349250" indent="-349250"/>
            <a:r>
              <a:rPr lang="en-US" sz="2400" dirty="0"/>
              <a:t>Size and the consistency of the faking D</a:t>
            </a:r>
            <a:r>
              <a:rPr lang="en-US" sz="1400" dirty="0"/>
              <a:t>IRAP</a:t>
            </a:r>
            <a:r>
              <a:rPr lang="en-US" sz="2400" dirty="0"/>
              <a:t> scores</a:t>
            </a:r>
          </a:p>
          <a:p>
            <a:pPr marL="349250" indent="-349250"/>
            <a:r>
              <a:rPr lang="en-US" sz="2400" dirty="0" smtClean="0"/>
              <a:t>Confirmation</a:t>
            </a:r>
          </a:p>
          <a:p>
            <a:pPr marL="349250" indent="-349250"/>
            <a:r>
              <a:rPr lang="en-US" sz="2400" dirty="0" smtClean="0"/>
              <a:t>Extend our understanding </a:t>
            </a:r>
          </a:p>
          <a:p>
            <a:pPr marL="502438" lvl="1" indent="-285750"/>
            <a:r>
              <a:rPr lang="en-US" sz="2000" dirty="0" smtClean="0"/>
              <a:t>What dimensions can we manipulate to make faking difficult using these instructions</a:t>
            </a:r>
          </a:p>
          <a:p>
            <a:pPr marL="502438" lvl="1" indent="-285750"/>
            <a:r>
              <a:rPr lang="en-US" sz="2000" dirty="0" smtClean="0"/>
              <a:t>What does it take to create “undetectable faking</a:t>
            </a:r>
            <a:r>
              <a:rPr lang="en-US" dirty="0" smtClean="0"/>
              <a:t>”</a:t>
            </a:r>
            <a:endParaRPr lang="en-US" sz="2000" dirty="0"/>
          </a:p>
          <a:p>
            <a:endParaRPr lang="en-US" dirty="0" smtClean="0"/>
          </a:p>
        </p:txBody>
      </p:sp>
    </p:spTree>
    <p:extLst>
      <p:ext uri="{BB962C8B-B14F-4D97-AF65-F5344CB8AC3E}">
        <p14:creationId xmlns:p14="http://schemas.microsoft.com/office/powerpoint/2010/main" val="5928424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9982" y="327991"/>
            <a:ext cx="6096000" cy="4572000"/>
          </a:xfrm>
          <a:prstGeom prst="rect">
            <a:avLst/>
          </a:prstGeom>
        </p:spPr>
      </p:pic>
    </p:spTree>
    <p:extLst>
      <p:ext uri="{BB962C8B-B14F-4D97-AF65-F5344CB8AC3E}">
        <p14:creationId xmlns:p14="http://schemas.microsoft.com/office/powerpoint/2010/main" val="513519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dirty="0" smtClean="0"/>
              <a:t>Why </a:t>
            </a:r>
            <a:r>
              <a:rPr lang="en-US" dirty="0"/>
              <a:t>D</a:t>
            </a:r>
            <a:r>
              <a:rPr lang="en-US" dirty="0" smtClean="0"/>
              <a:t>oes Faking Matter?</a:t>
            </a:r>
            <a:endParaRPr lang="en-US" dirty="0"/>
          </a:p>
        </p:txBody>
      </p:sp>
      <p:sp>
        <p:nvSpPr>
          <p:cNvPr id="3" name="Content Placeholder 2"/>
          <p:cNvSpPr>
            <a:spLocks noGrp="1"/>
          </p:cNvSpPr>
          <p:nvPr>
            <p:ph idx="1"/>
          </p:nvPr>
        </p:nvSpPr>
        <p:spPr>
          <a:xfrm>
            <a:off x="1943099" y="1825625"/>
            <a:ext cx="6949109" cy="4681192"/>
          </a:xfrm>
        </p:spPr>
        <p:txBody>
          <a:bodyPr>
            <a:normAutofit/>
          </a:bodyPr>
          <a:lstStyle/>
          <a:p>
            <a:pPr marL="466725" indent="-466725"/>
            <a:r>
              <a:rPr lang="en-US" sz="3600" dirty="0" smtClean="0"/>
              <a:t>Predictive validity Issues</a:t>
            </a:r>
          </a:p>
          <a:p>
            <a:pPr marL="466725" indent="-466725">
              <a:buNone/>
            </a:pPr>
            <a:endParaRPr lang="en-US" sz="800" dirty="0" smtClean="0"/>
          </a:p>
          <a:p>
            <a:pPr marL="466725" indent="-466725"/>
            <a:r>
              <a:rPr lang="en-US" sz="3600" dirty="0" smtClean="0"/>
              <a:t>May be important to assess when, where, and how implicit measures break down</a:t>
            </a:r>
          </a:p>
        </p:txBody>
      </p:sp>
    </p:spTree>
    <p:extLst>
      <p:ext uri="{BB962C8B-B14F-4D97-AF65-F5344CB8AC3E}">
        <p14:creationId xmlns:p14="http://schemas.microsoft.com/office/powerpoint/2010/main" val="2962338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dirty="0" smtClean="0"/>
              <a:t>Faking the Implicit Associations Test (IAT)</a:t>
            </a:r>
            <a:endParaRPr lang="en-US" dirty="0"/>
          </a:p>
        </p:txBody>
      </p:sp>
      <p:sp>
        <p:nvSpPr>
          <p:cNvPr id="3" name="Content Placeholder 2"/>
          <p:cNvSpPr>
            <a:spLocks noGrp="1"/>
          </p:cNvSpPr>
          <p:nvPr>
            <p:ph idx="1"/>
          </p:nvPr>
        </p:nvSpPr>
        <p:spPr>
          <a:xfrm>
            <a:off x="1943099" y="1825625"/>
            <a:ext cx="6949109" cy="4681192"/>
          </a:xfrm>
        </p:spPr>
        <p:txBody>
          <a:bodyPr>
            <a:normAutofit/>
          </a:bodyPr>
          <a:lstStyle/>
          <a:p>
            <a:pPr marL="466725" indent="-466725"/>
            <a:r>
              <a:rPr lang="en-US" sz="3200" dirty="0" smtClean="0"/>
              <a:t>Resistant…</a:t>
            </a:r>
          </a:p>
          <a:p>
            <a:pPr marL="681038" lvl="1" indent="-215900"/>
            <a:r>
              <a:rPr lang="en-US" sz="2800" dirty="0" err="1" smtClean="0"/>
              <a:t>Banse</a:t>
            </a:r>
            <a:r>
              <a:rPr lang="en-US" sz="2800" dirty="0" smtClean="0"/>
              <a:t>, </a:t>
            </a:r>
            <a:r>
              <a:rPr lang="en-US" sz="2800" dirty="0" err="1" smtClean="0"/>
              <a:t>Seise</a:t>
            </a:r>
            <a:r>
              <a:rPr lang="en-US" sz="2800" dirty="0" smtClean="0"/>
              <a:t>, and </a:t>
            </a:r>
            <a:r>
              <a:rPr lang="en-US" sz="2800" dirty="0" err="1" smtClean="0"/>
              <a:t>Zerbes</a:t>
            </a:r>
            <a:r>
              <a:rPr lang="en-US" sz="2800" dirty="0" smtClean="0"/>
              <a:t> (2001)</a:t>
            </a:r>
          </a:p>
          <a:p>
            <a:pPr marL="681038" lvl="1" indent="-215900"/>
            <a:r>
              <a:rPr lang="en-US" sz="2800" dirty="0" err="1" smtClean="0"/>
              <a:t>Asendorpf</a:t>
            </a:r>
            <a:r>
              <a:rPr lang="en-US" sz="2800" dirty="0" smtClean="0"/>
              <a:t>, </a:t>
            </a:r>
            <a:r>
              <a:rPr lang="en-US" sz="2800" dirty="0" err="1" smtClean="0"/>
              <a:t>Banse</a:t>
            </a:r>
            <a:r>
              <a:rPr lang="en-US" sz="2800" dirty="0" smtClean="0"/>
              <a:t>, and </a:t>
            </a:r>
            <a:r>
              <a:rPr lang="en-US" sz="2800" dirty="0" err="1" smtClean="0"/>
              <a:t>Mücke</a:t>
            </a:r>
            <a:r>
              <a:rPr lang="en-US" sz="2800" dirty="0" smtClean="0"/>
              <a:t> (2002)</a:t>
            </a:r>
          </a:p>
          <a:p>
            <a:pPr marL="681038" lvl="1" indent="-215900"/>
            <a:r>
              <a:rPr lang="en-US" sz="2800" dirty="0" err="1" smtClean="0"/>
              <a:t>Egloff</a:t>
            </a:r>
            <a:r>
              <a:rPr lang="en-US" sz="2800" dirty="0" smtClean="0"/>
              <a:t> &amp; </a:t>
            </a:r>
            <a:r>
              <a:rPr lang="en-US" sz="2800" dirty="0" err="1" smtClean="0"/>
              <a:t>Schmukle</a:t>
            </a:r>
            <a:r>
              <a:rPr lang="en-US" sz="2800" dirty="0" smtClean="0"/>
              <a:t> (2002)</a:t>
            </a:r>
          </a:p>
          <a:p>
            <a:pPr marL="216688" lvl="1" indent="0">
              <a:buNone/>
            </a:pPr>
            <a:endParaRPr lang="en-US" sz="800" dirty="0" smtClean="0"/>
          </a:p>
          <a:p>
            <a:pPr marL="520700" indent="-520700"/>
            <a:r>
              <a:rPr lang="en-US" sz="3200" dirty="0" smtClean="0"/>
              <a:t>…but not immune</a:t>
            </a:r>
          </a:p>
          <a:p>
            <a:pPr marL="681038" lvl="1" indent="-215900"/>
            <a:r>
              <a:rPr lang="en-US" sz="2800" dirty="0" smtClean="0"/>
              <a:t>Kim </a:t>
            </a:r>
            <a:r>
              <a:rPr lang="en-US" sz="2800" dirty="0"/>
              <a:t>(2003) </a:t>
            </a:r>
            <a:endParaRPr lang="en-US" sz="2800" dirty="0" smtClean="0"/>
          </a:p>
          <a:p>
            <a:pPr marL="681038" lvl="1" indent="-215900"/>
            <a:r>
              <a:rPr lang="en-US" sz="2800" dirty="0" smtClean="0"/>
              <a:t>Fiedler </a:t>
            </a:r>
            <a:r>
              <a:rPr lang="en-US" sz="2800" dirty="0"/>
              <a:t>and </a:t>
            </a:r>
            <a:r>
              <a:rPr lang="en-US" sz="2800" dirty="0" err="1"/>
              <a:t>Bluemke</a:t>
            </a:r>
            <a:r>
              <a:rPr lang="en-US" sz="2800" dirty="0"/>
              <a:t> (2005</a:t>
            </a:r>
            <a:r>
              <a:rPr lang="en-US" sz="2800" dirty="0" smtClean="0"/>
              <a:t>)</a:t>
            </a:r>
          </a:p>
          <a:p>
            <a:pPr marL="681038" lvl="1" indent="-215900"/>
            <a:r>
              <a:rPr lang="en-US" sz="2800" dirty="0" err="1" smtClean="0"/>
              <a:t>Cvencek</a:t>
            </a:r>
            <a:r>
              <a:rPr lang="en-US" sz="2800" dirty="0"/>
              <a:t>, Greenwald, Brown, Gray, and </a:t>
            </a:r>
            <a:r>
              <a:rPr lang="en-US" sz="2800" dirty="0" smtClean="0"/>
              <a:t>Snowden </a:t>
            </a:r>
            <a:r>
              <a:rPr lang="en-US" sz="2800" dirty="0"/>
              <a:t>(2010</a:t>
            </a:r>
            <a:r>
              <a:rPr lang="en-US" sz="2800" dirty="0" smtClean="0"/>
              <a:t>)</a:t>
            </a:r>
            <a:endParaRPr lang="en-US" sz="2800" dirty="0"/>
          </a:p>
          <a:p>
            <a:pPr lvl="1"/>
            <a:endParaRPr lang="en-US" dirty="0">
              <a:solidFill>
                <a:srgbClr val="FF0000"/>
              </a:solidFill>
            </a:endParaRPr>
          </a:p>
        </p:txBody>
      </p:sp>
    </p:spTree>
    <p:extLst>
      <p:ext uri="{BB962C8B-B14F-4D97-AF65-F5344CB8AC3E}">
        <p14:creationId xmlns:p14="http://schemas.microsoft.com/office/powerpoint/2010/main" val="1013350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dirty="0" smtClean="0"/>
              <a:t>Rapid Response Methodology</a:t>
            </a:r>
            <a:endParaRPr lang="en-US" dirty="0"/>
          </a:p>
        </p:txBody>
      </p:sp>
      <p:sp>
        <p:nvSpPr>
          <p:cNvPr id="3" name="Content Placeholder 2"/>
          <p:cNvSpPr>
            <a:spLocks noGrp="1"/>
          </p:cNvSpPr>
          <p:nvPr>
            <p:ph idx="1"/>
          </p:nvPr>
        </p:nvSpPr>
        <p:spPr>
          <a:xfrm>
            <a:off x="1943099" y="1825625"/>
            <a:ext cx="6949109" cy="4681192"/>
          </a:xfrm>
        </p:spPr>
        <p:txBody>
          <a:bodyPr>
            <a:normAutofit/>
          </a:bodyPr>
          <a:lstStyle/>
          <a:p>
            <a:pPr marL="466725" indent="-466725"/>
            <a:r>
              <a:rPr lang="en-US" sz="3200" dirty="0"/>
              <a:t>Using </a:t>
            </a:r>
            <a:r>
              <a:rPr lang="en-US" sz="3200" dirty="0" smtClean="0"/>
              <a:t>surveys to </a:t>
            </a:r>
            <a:r>
              <a:rPr lang="en-US" sz="3200" dirty="0"/>
              <a:t>gauge </a:t>
            </a:r>
            <a:r>
              <a:rPr lang="en-US" sz="3200" dirty="0" smtClean="0"/>
              <a:t>bias often appears </a:t>
            </a:r>
            <a:r>
              <a:rPr lang="en-US" sz="3200" dirty="0"/>
              <a:t>to be </a:t>
            </a:r>
            <a:r>
              <a:rPr lang="en-US" sz="3200" dirty="0" smtClean="0"/>
              <a:t>inadequate</a:t>
            </a:r>
          </a:p>
          <a:p>
            <a:pPr marL="466725" indent="-466725">
              <a:buNone/>
            </a:pPr>
            <a:endParaRPr lang="en-US" sz="800" dirty="0"/>
          </a:p>
          <a:p>
            <a:pPr marL="466725" indent="-466725"/>
            <a:r>
              <a:rPr lang="en-US" sz="3200" dirty="0" smtClean="0"/>
              <a:t>Quick (e.g., ≤ </a:t>
            </a:r>
            <a:r>
              <a:rPr lang="en-US" sz="3200" dirty="0"/>
              <a:t>2000 ms), </a:t>
            </a:r>
            <a:r>
              <a:rPr lang="en-US" sz="3200" dirty="0" smtClean="0"/>
              <a:t>keyboard </a:t>
            </a:r>
            <a:r>
              <a:rPr lang="en-US" sz="3200" dirty="0"/>
              <a:t>response measures prevent or deter explicit attitude </a:t>
            </a:r>
            <a:r>
              <a:rPr lang="en-US" sz="3200" dirty="0" smtClean="0"/>
              <a:t>expression</a:t>
            </a:r>
          </a:p>
        </p:txBody>
      </p:sp>
    </p:spTree>
    <p:extLst>
      <p:ext uri="{BB962C8B-B14F-4D97-AF65-F5344CB8AC3E}">
        <p14:creationId xmlns:p14="http://schemas.microsoft.com/office/powerpoint/2010/main" val="3349416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394878" cy="1325563"/>
          </a:xfrm>
        </p:spPr>
        <p:txBody>
          <a:bodyPr/>
          <a:lstStyle/>
          <a:p>
            <a:r>
              <a:rPr lang="en-US" dirty="0" smtClean="0"/>
              <a:t>Faking the IRAP: </a:t>
            </a:r>
            <a:br>
              <a:rPr lang="en-US" dirty="0" smtClean="0"/>
            </a:br>
            <a:r>
              <a:rPr lang="en-US" dirty="0" smtClean="0"/>
              <a:t>McKenna et al. (2007)</a:t>
            </a:r>
            <a:endParaRPr lang="en-US" dirty="0"/>
          </a:p>
        </p:txBody>
      </p:sp>
      <p:sp>
        <p:nvSpPr>
          <p:cNvPr id="3" name="Content Placeholder 2"/>
          <p:cNvSpPr>
            <a:spLocks noGrp="1"/>
          </p:cNvSpPr>
          <p:nvPr>
            <p:ph idx="1"/>
          </p:nvPr>
        </p:nvSpPr>
        <p:spPr>
          <a:xfrm>
            <a:off x="1943099" y="1825625"/>
            <a:ext cx="6949109" cy="4681192"/>
          </a:xfrm>
        </p:spPr>
        <p:txBody>
          <a:bodyPr>
            <a:normAutofit/>
          </a:bodyPr>
          <a:lstStyle/>
          <a:p>
            <a:pPr marL="466725" indent="-466725"/>
            <a:r>
              <a:rPr lang="en-US" sz="3200" dirty="0"/>
              <a:t>Kim (2003</a:t>
            </a:r>
            <a:r>
              <a:rPr lang="en-US" sz="3200" dirty="0" smtClean="0"/>
              <a:t>)</a:t>
            </a:r>
          </a:p>
          <a:p>
            <a:pPr marL="0" indent="0">
              <a:buNone/>
            </a:pPr>
            <a:endParaRPr lang="en-US" sz="800" dirty="0">
              <a:solidFill>
                <a:srgbClr val="FF0000"/>
              </a:solidFill>
            </a:endParaRPr>
          </a:p>
          <a:p>
            <a:pPr marL="466725" indent="-466725"/>
            <a:r>
              <a:rPr lang="en-US" sz="3200" dirty="0" smtClean="0"/>
              <a:t>McKenna</a:t>
            </a:r>
            <a:r>
              <a:rPr lang="en-US" sz="3200" dirty="0"/>
              <a:t>, Barnes-Holmes, </a:t>
            </a:r>
            <a:r>
              <a:rPr lang="en-US" sz="3200" dirty="0" smtClean="0"/>
              <a:t>Barnes-Holmes, </a:t>
            </a:r>
            <a:r>
              <a:rPr lang="en-US" sz="3200" dirty="0"/>
              <a:t>and Stewart (</a:t>
            </a:r>
            <a:r>
              <a:rPr lang="en-US" sz="3200" dirty="0" smtClean="0"/>
              <a:t>2007</a:t>
            </a:r>
            <a:r>
              <a:rPr lang="en-US" sz="2800" dirty="0" smtClean="0"/>
              <a:t>)</a:t>
            </a:r>
          </a:p>
        </p:txBody>
      </p:sp>
    </p:spTree>
    <p:extLst>
      <p:ext uri="{BB962C8B-B14F-4D97-AF65-F5344CB8AC3E}">
        <p14:creationId xmlns:p14="http://schemas.microsoft.com/office/powerpoint/2010/main" val="3142528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646670" cy="1325563"/>
          </a:xfrm>
        </p:spPr>
        <p:txBody>
          <a:bodyPr/>
          <a:lstStyle/>
          <a:p>
            <a:r>
              <a:rPr lang="en-US" dirty="0" smtClean="0"/>
              <a:t>Consistent Blocks: McKenna et al. (2007)</a:t>
            </a:r>
            <a:endParaRPr lang="en-US" dirty="0"/>
          </a:p>
        </p:txBody>
      </p:sp>
      <p:grpSp>
        <p:nvGrpSpPr>
          <p:cNvPr id="14" name="Group 13"/>
          <p:cNvGrpSpPr/>
          <p:nvPr/>
        </p:nvGrpSpPr>
        <p:grpSpPr>
          <a:xfrm>
            <a:off x="1715662" y="1873771"/>
            <a:ext cx="7033295" cy="4574498"/>
            <a:chOff x="-7574" y="0"/>
            <a:chExt cx="6491890" cy="4291253"/>
          </a:xfrm>
        </p:grpSpPr>
        <p:sp>
          <p:nvSpPr>
            <p:cNvPr id="18" name="TextBox 3"/>
            <p:cNvSpPr txBox="1"/>
            <p:nvPr/>
          </p:nvSpPr>
          <p:spPr>
            <a:xfrm>
              <a:off x="894034" y="32401"/>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19" name="TextBox 4"/>
            <p:cNvSpPr txBox="1"/>
            <p:nvPr/>
          </p:nvSpPr>
          <p:spPr>
            <a:xfrm>
              <a:off x="-7574" y="1402607"/>
              <a:ext cx="1440046"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20" name="TextBox 5"/>
            <p:cNvSpPr txBox="1"/>
            <p:nvPr/>
          </p:nvSpPr>
          <p:spPr>
            <a:xfrm>
              <a:off x="1743856" y="1402607"/>
              <a:ext cx="1379643"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21" name="Rectangle 20"/>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2" name="TextBox 8"/>
            <p:cNvSpPr txBox="1"/>
            <p:nvPr/>
          </p:nvSpPr>
          <p:spPr>
            <a:xfrm>
              <a:off x="4178268" y="32401"/>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Unpleasant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25" name="Rectangle 24"/>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6" name="TextBox 12"/>
            <p:cNvSpPr txBox="1"/>
            <p:nvPr/>
          </p:nvSpPr>
          <p:spPr>
            <a:xfrm>
              <a:off x="865095" y="2279991"/>
              <a:ext cx="1525190" cy="1041909"/>
            </a:xfrm>
            <a:prstGeom prst="rect">
              <a:avLst/>
            </a:prstGeom>
            <a:noFill/>
          </p:spPr>
          <p:txBody>
            <a:bodyPr wrap="square" rtlCol="0">
              <a:normAutofit/>
            </a:bodyPr>
            <a:lstStyle/>
            <a:p>
              <a:pPr algn="ctr"/>
              <a:r>
                <a:rPr lang="en-US" dirty="0" smtClean="0">
                  <a:solidFill>
                    <a:prstClr val="black"/>
                  </a:solidFill>
                  <a:latin typeface="Times New Roman" panose="02020603050405020304" pitchFamily="18" charset="0"/>
                  <a:ea typeface="MS Mincho" panose="02020609040205080304" pitchFamily="49" charset="-128"/>
                </a:rPr>
                <a:t>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29" name="Rectangle 28"/>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30" name="TextBox 16"/>
            <p:cNvSpPr txBox="1"/>
            <p:nvPr/>
          </p:nvSpPr>
          <p:spPr>
            <a:xfrm>
              <a:off x="4108107" y="2279990"/>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Unpleasant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33" name="Rectangle 32"/>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grpSp>
      <p:sp>
        <p:nvSpPr>
          <p:cNvPr id="34" name="TextBox 4"/>
          <p:cNvSpPr txBox="1"/>
          <p:nvPr/>
        </p:nvSpPr>
        <p:spPr>
          <a:xfrm>
            <a:off x="1735944"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35" name="TextBox 5"/>
          <p:cNvSpPr txBox="1"/>
          <p:nvPr/>
        </p:nvSpPr>
        <p:spPr>
          <a:xfrm>
            <a:off x="3569893"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61" name="TextBox 4"/>
          <p:cNvSpPr txBox="1"/>
          <p:nvPr/>
        </p:nvSpPr>
        <p:spPr>
          <a:xfrm>
            <a:off x="5315792"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62" name="TextBox 5"/>
          <p:cNvSpPr txBox="1"/>
          <p:nvPr/>
        </p:nvSpPr>
        <p:spPr>
          <a:xfrm>
            <a:off x="7149741"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63" name="TextBox 4"/>
          <p:cNvSpPr txBox="1"/>
          <p:nvPr/>
        </p:nvSpPr>
        <p:spPr>
          <a:xfrm>
            <a:off x="5326785" y="3369874"/>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64" name="TextBox 5"/>
          <p:cNvSpPr txBox="1"/>
          <p:nvPr/>
        </p:nvSpPr>
        <p:spPr>
          <a:xfrm>
            <a:off x="7160734" y="3369874"/>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3" name="Oval 2"/>
          <p:cNvSpPr/>
          <p:nvPr/>
        </p:nvSpPr>
        <p:spPr>
          <a:xfrm>
            <a:off x="1718526" y="3287246"/>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3613156" y="5657625"/>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7208158" y="3295014"/>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5369289" y="5669829"/>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89052" y="2332489"/>
            <a:ext cx="7103256" cy="526351"/>
          </a:xfrm>
          <a:prstGeom prst="rect">
            <a:avLst/>
          </a:prstGeom>
          <a:solidFill>
            <a:srgbClr val="6B3B42"/>
          </a:solidFill>
        </p:spPr>
        <p:txBody>
          <a:bodyPr wrap="square" rtlCol="0">
            <a:spAutoFit/>
          </a:bodyPr>
          <a:lstStyle/>
          <a:p>
            <a:pPr marL="0" lvl="1" algn="ctr"/>
            <a:r>
              <a:rPr lang="en-US" sz="2800" b="1" dirty="0" smtClean="0">
                <a:solidFill>
                  <a:schemeClr val="bg1"/>
                </a:solidFill>
              </a:rPr>
              <a:t>Caress</a:t>
            </a:r>
            <a:r>
              <a:rPr lang="en-US" sz="2800" b="1" dirty="0">
                <a:solidFill>
                  <a:schemeClr val="bg1"/>
                </a:solidFill>
              </a:rPr>
              <a:t>, </a:t>
            </a:r>
            <a:r>
              <a:rPr lang="en-US" sz="2800" b="1" dirty="0" smtClean="0">
                <a:solidFill>
                  <a:schemeClr val="bg1"/>
                </a:solidFill>
              </a:rPr>
              <a:t>Freedom</a:t>
            </a:r>
            <a:r>
              <a:rPr lang="en-US" sz="2800" b="1" dirty="0">
                <a:solidFill>
                  <a:schemeClr val="bg1"/>
                </a:solidFill>
              </a:rPr>
              <a:t>, </a:t>
            </a:r>
            <a:r>
              <a:rPr lang="en-US" sz="2800" b="1" dirty="0" smtClean="0">
                <a:solidFill>
                  <a:schemeClr val="bg1"/>
                </a:solidFill>
              </a:rPr>
              <a:t>Health</a:t>
            </a:r>
            <a:r>
              <a:rPr lang="en-US" sz="2800" b="1" dirty="0">
                <a:solidFill>
                  <a:schemeClr val="bg1"/>
                </a:solidFill>
              </a:rPr>
              <a:t>, </a:t>
            </a:r>
            <a:r>
              <a:rPr lang="en-US" sz="2800" b="1" dirty="0" smtClean="0">
                <a:solidFill>
                  <a:schemeClr val="bg1"/>
                </a:solidFill>
              </a:rPr>
              <a:t>Love</a:t>
            </a:r>
            <a:r>
              <a:rPr lang="en-US" sz="2800" b="1" dirty="0">
                <a:solidFill>
                  <a:schemeClr val="bg1"/>
                </a:solidFill>
              </a:rPr>
              <a:t>, </a:t>
            </a:r>
            <a:r>
              <a:rPr lang="en-US" sz="2800" b="1" dirty="0" smtClean="0">
                <a:solidFill>
                  <a:schemeClr val="bg1"/>
                </a:solidFill>
              </a:rPr>
              <a:t>Peace</a:t>
            </a:r>
            <a:r>
              <a:rPr lang="en-US" sz="2800" b="1" dirty="0">
                <a:solidFill>
                  <a:schemeClr val="bg1"/>
                </a:solidFill>
              </a:rPr>
              <a:t>, </a:t>
            </a:r>
            <a:r>
              <a:rPr lang="en-US" sz="2800" b="1" dirty="0" smtClean="0">
                <a:solidFill>
                  <a:schemeClr val="bg1"/>
                </a:solidFill>
              </a:rPr>
              <a:t>Cheer</a:t>
            </a:r>
            <a:endParaRPr lang="en-US" sz="4000" dirty="0">
              <a:solidFill>
                <a:schemeClr val="bg1"/>
              </a:solidFill>
            </a:endParaRPr>
          </a:p>
        </p:txBody>
      </p:sp>
      <p:sp>
        <p:nvSpPr>
          <p:cNvPr id="27" name="TextBox 26"/>
          <p:cNvSpPr txBox="1"/>
          <p:nvPr/>
        </p:nvSpPr>
        <p:spPr>
          <a:xfrm>
            <a:off x="1689052" y="4896280"/>
            <a:ext cx="7103256" cy="523220"/>
          </a:xfrm>
          <a:prstGeom prst="rect">
            <a:avLst/>
          </a:prstGeom>
          <a:solidFill>
            <a:srgbClr val="6B3B42"/>
          </a:solidFill>
        </p:spPr>
        <p:txBody>
          <a:bodyPr wrap="square" rtlCol="0">
            <a:spAutoFit/>
          </a:bodyPr>
          <a:lstStyle/>
          <a:p>
            <a:pPr marL="0" lvl="1" algn="ctr"/>
            <a:r>
              <a:rPr lang="en-US" sz="2800" b="1" dirty="0" smtClean="0">
                <a:solidFill>
                  <a:schemeClr val="bg1"/>
                </a:solidFill>
              </a:rPr>
              <a:t>Abuse</a:t>
            </a:r>
            <a:r>
              <a:rPr lang="en-US" sz="2800" b="1" dirty="0">
                <a:solidFill>
                  <a:schemeClr val="bg1"/>
                </a:solidFill>
              </a:rPr>
              <a:t>, </a:t>
            </a:r>
            <a:r>
              <a:rPr lang="en-US" sz="2800" b="1" dirty="0" smtClean="0">
                <a:solidFill>
                  <a:schemeClr val="bg1"/>
                </a:solidFill>
              </a:rPr>
              <a:t>Crash</a:t>
            </a:r>
            <a:r>
              <a:rPr lang="en-US" sz="2800" b="1" dirty="0">
                <a:solidFill>
                  <a:schemeClr val="bg1"/>
                </a:solidFill>
              </a:rPr>
              <a:t>, </a:t>
            </a:r>
            <a:r>
              <a:rPr lang="en-US" sz="2800" b="1" dirty="0" smtClean="0">
                <a:solidFill>
                  <a:schemeClr val="bg1"/>
                </a:solidFill>
              </a:rPr>
              <a:t>Filth</a:t>
            </a:r>
            <a:r>
              <a:rPr lang="en-US" sz="2800" b="1" dirty="0">
                <a:solidFill>
                  <a:schemeClr val="bg1"/>
                </a:solidFill>
              </a:rPr>
              <a:t>, </a:t>
            </a:r>
            <a:r>
              <a:rPr lang="en-US" sz="2800" b="1" dirty="0" smtClean="0">
                <a:solidFill>
                  <a:schemeClr val="bg1"/>
                </a:solidFill>
              </a:rPr>
              <a:t>Murder</a:t>
            </a:r>
            <a:r>
              <a:rPr lang="en-US" sz="2800" b="1" dirty="0">
                <a:solidFill>
                  <a:schemeClr val="bg1"/>
                </a:solidFill>
              </a:rPr>
              <a:t>, </a:t>
            </a:r>
            <a:r>
              <a:rPr lang="en-US" sz="2800" b="1" dirty="0" smtClean="0">
                <a:solidFill>
                  <a:schemeClr val="bg1"/>
                </a:solidFill>
              </a:rPr>
              <a:t>Sickness</a:t>
            </a:r>
            <a:r>
              <a:rPr lang="en-US" sz="2800" b="1" dirty="0">
                <a:solidFill>
                  <a:schemeClr val="bg1"/>
                </a:solidFill>
              </a:rPr>
              <a:t>, </a:t>
            </a:r>
            <a:r>
              <a:rPr lang="en-US" sz="2800" b="1" dirty="0" smtClean="0">
                <a:solidFill>
                  <a:schemeClr val="bg1"/>
                </a:solidFill>
              </a:rPr>
              <a:t>Accident</a:t>
            </a:r>
            <a:endParaRPr lang="en-US" sz="4000" dirty="0">
              <a:solidFill>
                <a:schemeClr val="bg1"/>
              </a:solidFill>
            </a:endParaRPr>
          </a:p>
        </p:txBody>
      </p:sp>
    </p:spTree>
    <p:extLst>
      <p:ext uri="{BB962C8B-B14F-4D97-AF65-F5344CB8AC3E}">
        <p14:creationId xmlns:p14="http://schemas.microsoft.com/office/powerpoint/2010/main" val="97051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330" y="365129"/>
            <a:ext cx="7646670" cy="1325563"/>
          </a:xfrm>
        </p:spPr>
        <p:txBody>
          <a:bodyPr/>
          <a:lstStyle/>
          <a:p>
            <a:r>
              <a:rPr lang="en-US" dirty="0" smtClean="0"/>
              <a:t>Inconsistent </a:t>
            </a:r>
            <a:r>
              <a:rPr lang="en-US" dirty="0"/>
              <a:t>Blocks: McKenna et al. (2007)</a:t>
            </a:r>
          </a:p>
        </p:txBody>
      </p:sp>
      <p:grpSp>
        <p:nvGrpSpPr>
          <p:cNvPr id="14" name="Group 13"/>
          <p:cNvGrpSpPr/>
          <p:nvPr/>
        </p:nvGrpSpPr>
        <p:grpSpPr>
          <a:xfrm>
            <a:off x="1715662" y="1873771"/>
            <a:ext cx="7033295" cy="4574498"/>
            <a:chOff x="-7574" y="0"/>
            <a:chExt cx="6491890" cy="4291253"/>
          </a:xfrm>
        </p:grpSpPr>
        <p:sp>
          <p:nvSpPr>
            <p:cNvPr id="18" name="TextBox 3"/>
            <p:cNvSpPr txBox="1"/>
            <p:nvPr/>
          </p:nvSpPr>
          <p:spPr>
            <a:xfrm>
              <a:off x="894034" y="32401"/>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19" name="TextBox 4"/>
            <p:cNvSpPr txBox="1"/>
            <p:nvPr/>
          </p:nvSpPr>
          <p:spPr>
            <a:xfrm>
              <a:off x="-7574" y="1402607"/>
              <a:ext cx="1440046"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20" name="TextBox 5"/>
            <p:cNvSpPr txBox="1"/>
            <p:nvPr/>
          </p:nvSpPr>
          <p:spPr>
            <a:xfrm>
              <a:off x="1743856" y="1402607"/>
              <a:ext cx="1379643" cy="561028"/>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21" name="Rectangle 20"/>
            <p:cNvSpPr/>
            <p:nvPr/>
          </p:nvSpPr>
          <p:spPr>
            <a:xfrm>
              <a:off x="0"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2" name="TextBox 8"/>
            <p:cNvSpPr txBox="1"/>
            <p:nvPr/>
          </p:nvSpPr>
          <p:spPr>
            <a:xfrm>
              <a:off x="4178268" y="32401"/>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Unpleasant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Good</a:t>
              </a:r>
              <a:endParaRPr lang="en-US" dirty="0">
                <a:solidFill>
                  <a:prstClr val="black"/>
                </a:solidFill>
                <a:latin typeface="Times New Roman" panose="02020603050405020304" pitchFamily="18" charset="0"/>
                <a:ea typeface="MS Mincho" panose="02020609040205080304" pitchFamily="49" charset="-128"/>
              </a:endParaRPr>
            </a:p>
          </p:txBody>
        </p:sp>
        <p:sp>
          <p:nvSpPr>
            <p:cNvPr id="25" name="Rectangle 24"/>
            <p:cNvSpPr/>
            <p:nvPr/>
          </p:nvSpPr>
          <p:spPr>
            <a:xfrm>
              <a:off x="3325575" y="0"/>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26" name="TextBox 12"/>
            <p:cNvSpPr txBox="1"/>
            <p:nvPr/>
          </p:nvSpPr>
          <p:spPr>
            <a:xfrm>
              <a:off x="865095" y="2279991"/>
              <a:ext cx="1525190" cy="1041909"/>
            </a:xfrm>
            <a:prstGeom prst="rect">
              <a:avLst/>
            </a:prstGeom>
            <a:noFill/>
          </p:spPr>
          <p:txBody>
            <a:bodyPr wrap="square" rtlCol="0">
              <a:normAutofit/>
            </a:bodyPr>
            <a:lstStyle/>
            <a:p>
              <a:pPr algn="ctr"/>
              <a:r>
                <a:rPr lang="en-US" dirty="0" smtClean="0">
                  <a:solidFill>
                    <a:prstClr val="black"/>
                  </a:solidFill>
                  <a:latin typeface="Times New Roman" panose="02020603050405020304" pitchFamily="18" charset="0"/>
                  <a:ea typeface="MS Mincho" panose="02020609040205080304" pitchFamily="49" charset="-128"/>
                </a:rPr>
                <a:t>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29" name="Rectangle 28"/>
            <p:cNvSpPr/>
            <p:nvPr/>
          </p:nvSpPr>
          <p:spPr>
            <a:xfrm>
              <a:off x="12402" y="2233302"/>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sp>
          <p:nvSpPr>
            <p:cNvPr id="30" name="TextBox 16"/>
            <p:cNvSpPr txBox="1"/>
            <p:nvPr/>
          </p:nvSpPr>
          <p:spPr>
            <a:xfrm>
              <a:off x="4108107" y="2279990"/>
              <a:ext cx="1525190" cy="1041909"/>
            </a:xfrm>
            <a:prstGeom prst="rect">
              <a:avLst/>
            </a:prstGeom>
            <a:noFill/>
          </p:spPr>
          <p:txBody>
            <a:bodyPr wrap="square" rtlCol="0">
              <a:normAutofit/>
            </a:bodyPr>
            <a:lstStyle/>
            <a:p>
              <a:pPr algn="ctr"/>
              <a:r>
                <a:rPr lang="en-US" dirty="0" smtClean="0">
                  <a:solidFill>
                    <a:srgbClr val="000000"/>
                  </a:solidFill>
                  <a:latin typeface="Times New Roman" panose="02020603050405020304" pitchFamily="18" charset="0"/>
                  <a:ea typeface="MS Mincho" panose="02020609040205080304" pitchFamily="49" charset="-128"/>
                </a:rPr>
                <a:t>Unpleasant</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 </a:t>
              </a:r>
              <a:endParaRPr lang="en-US" dirty="0">
                <a:solidFill>
                  <a:prstClr val="black"/>
                </a:solidFill>
                <a:latin typeface="Times New Roman" panose="02020603050405020304" pitchFamily="18" charset="0"/>
                <a:ea typeface="MS Mincho" panose="02020609040205080304" pitchFamily="49" charset="-128"/>
              </a:endParaRPr>
            </a:p>
            <a:p>
              <a:pPr algn="ctr"/>
              <a:r>
                <a:rPr lang="en-US" dirty="0">
                  <a:solidFill>
                    <a:srgbClr val="000000"/>
                  </a:solidFill>
                  <a:latin typeface="Times New Roman" panose="02020603050405020304" pitchFamily="18" charset="0"/>
                  <a:ea typeface="MS Mincho" panose="02020609040205080304" pitchFamily="49" charset="-128"/>
                </a:rPr>
                <a:t>Bad</a:t>
              </a:r>
              <a:endParaRPr lang="en-US" dirty="0">
                <a:solidFill>
                  <a:prstClr val="black"/>
                </a:solidFill>
                <a:latin typeface="Times New Roman" panose="02020603050405020304" pitchFamily="18" charset="0"/>
                <a:ea typeface="MS Mincho" panose="02020609040205080304" pitchFamily="49" charset="-128"/>
              </a:endParaRPr>
            </a:p>
          </p:txBody>
        </p:sp>
        <p:sp>
          <p:nvSpPr>
            <p:cNvPr id="33" name="Rectangle 32"/>
            <p:cNvSpPr/>
            <p:nvPr/>
          </p:nvSpPr>
          <p:spPr>
            <a:xfrm>
              <a:off x="3341138" y="2233301"/>
              <a:ext cx="3143178" cy="205795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rmAutofit/>
            </a:bodyPr>
            <a:lstStyle/>
            <a:p>
              <a:endParaRPr lang="en-US" sz="1350">
                <a:solidFill>
                  <a:prstClr val="white"/>
                </a:solidFill>
              </a:endParaRPr>
            </a:p>
          </p:txBody>
        </p:sp>
      </p:grpSp>
      <p:sp>
        <p:nvSpPr>
          <p:cNvPr id="34" name="TextBox 4"/>
          <p:cNvSpPr txBox="1"/>
          <p:nvPr/>
        </p:nvSpPr>
        <p:spPr>
          <a:xfrm>
            <a:off x="1735944"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35" name="TextBox 5"/>
          <p:cNvSpPr txBox="1"/>
          <p:nvPr/>
        </p:nvSpPr>
        <p:spPr>
          <a:xfrm>
            <a:off x="3569893"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61" name="TextBox 4"/>
          <p:cNvSpPr txBox="1"/>
          <p:nvPr/>
        </p:nvSpPr>
        <p:spPr>
          <a:xfrm>
            <a:off x="5315792" y="5771067"/>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62" name="TextBox 5"/>
          <p:cNvSpPr txBox="1"/>
          <p:nvPr/>
        </p:nvSpPr>
        <p:spPr>
          <a:xfrm>
            <a:off x="7149741" y="5771067"/>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63" name="TextBox 4"/>
          <p:cNvSpPr txBox="1"/>
          <p:nvPr/>
        </p:nvSpPr>
        <p:spPr>
          <a:xfrm>
            <a:off x="5326785" y="3369874"/>
            <a:ext cx="1560142"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‘d’ </a:t>
            </a:r>
            <a:r>
              <a:rPr lang="en-US" smtClean="0">
                <a:solidFill>
                  <a:srgbClr val="000000"/>
                </a:solidFill>
                <a:latin typeface="Times New Roman" panose="02020603050405020304" pitchFamily="18" charset="0"/>
                <a:ea typeface="MS Mincho" panose="02020609040205080304" pitchFamily="49" charset="-128"/>
              </a:rPr>
              <a:t>for Similar</a:t>
            </a:r>
            <a:endParaRPr lang="en-US" dirty="0">
              <a:solidFill>
                <a:prstClr val="black"/>
              </a:solidFill>
              <a:latin typeface="Times New Roman" panose="02020603050405020304" pitchFamily="18" charset="0"/>
              <a:ea typeface="MS Mincho" panose="02020609040205080304" pitchFamily="49" charset="-128"/>
            </a:endParaRPr>
          </a:p>
        </p:txBody>
      </p:sp>
      <p:sp>
        <p:nvSpPr>
          <p:cNvPr id="64" name="TextBox 5"/>
          <p:cNvSpPr txBox="1"/>
          <p:nvPr/>
        </p:nvSpPr>
        <p:spPr>
          <a:xfrm>
            <a:off x="7160734" y="3369874"/>
            <a:ext cx="1588727" cy="598059"/>
          </a:xfrm>
          <a:prstGeom prst="rect">
            <a:avLst/>
          </a:prstGeom>
          <a:noFill/>
        </p:spPr>
        <p:txBody>
          <a:bodyPr wrap="square" rtlCol="0">
            <a:noAutofit/>
          </a:bodyPr>
          <a:lstStyle/>
          <a:p>
            <a:pPr algn="ctr"/>
            <a:r>
              <a:rPr lang="en-US" dirty="0">
                <a:solidFill>
                  <a:srgbClr val="000000"/>
                </a:solidFill>
                <a:latin typeface="Times New Roman" panose="02020603050405020304" pitchFamily="18" charset="0"/>
                <a:ea typeface="MS Mincho" panose="02020609040205080304" pitchFamily="49" charset="-128"/>
              </a:rPr>
              <a:t>Press ‘</a:t>
            </a:r>
            <a:r>
              <a:rPr lang="en-US" dirty="0" smtClean="0">
                <a:solidFill>
                  <a:srgbClr val="000000"/>
                </a:solidFill>
                <a:latin typeface="Times New Roman" panose="02020603050405020304" pitchFamily="18" charset="0"/>
                <a:ea typeface="MS Mincho" panose="02020609040205080304" pitchFamily="49" charset="-128"/>
              </a:rPr>
              <a:t>k’ for </a:t>
            </a:r>
          </a:p>
          <a:p>
            <a:pPr algn="ctr"/>
            <a:r>
              <a:rPr lang="en-US" dirty="0" smtClean="0">
                <a:solidFill>
                  <a:srgbClr val="000000"/>
                </a:solidFill>
                <a:latin typeface="Times New Roman" panose="02020603050405020304" pitchFamily="18" charset="0"/>
                <a:ea typeface="MS Mincho" panose="02020609040205080304" pitchFamily="49" charset="-128"/>
              </a:rPr>
              <a:t>Opposite</a:t>
            </a:r>
            <a:endParaRPr lang="en-US" dirty="0">
              <a:solidFill>
                <a:prstClr val="black"/>
              </a:solidFill>
              <a:latin typeface="Times New Roman" panose="02020603050405020304" pitchFamily="18" charset="0"/>
              <a:ea typeface="MS Mincho" panose="02020609040205080304" pitchFamily="49" charset="-128"/>
            </a:endParaRPr>
          </a:p>
        </p:txBody>
      </p:sp>
      <p:sp>
        <p:nvSpPr>
          <p:cNvPr id="3" name="Oval 2"/>
          <p:cNvSpPr/>
          <p:nvPr/>
        </p:nvSpPr>
        <p:spPr>
          <a:xfrm>
            <a:off x="3623526" y="3287246"/>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1753876" y="5657625"/>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5348878" y="3295014"/>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7213329" y="5669829"/>
            <a:ext cx="1509380" cy="796640"/>
          </a:xfrm>
          <a:prstGeom prst="ellipse">
            <a:avLst/>
          </a:prstGeom>
          <a:noFill/>
          <a:ln w="57150">
            <a:solidFill>
              <a:srgbClr val="6236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1971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ospectus 3" id="{C507ED32-52A7-4C51-88F9-DCA8A5983B12}" vid="{F1932801-9DB8-4E56-8B30-34B6084E2D8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ospectus 3" id="{C507ED32-52A7-4C51-88F9-DCA8A5983B12}" vid="{4FE91D8B-B9B9-447C-A4F4-348A4321BF9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11629</TotalTime>
  <Words>1864</Words>
  <Application>Microsoft Office PowerPoint</Application>
  <PresentationFormat>On-screen Show (4:3)</PresentationFormat>
  <Paragraphs>422</Paragraphs>
  <Slides>37</Slides>
  <Notes>35</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Office Theme</vt:lpstr>
      <vt:lpstr>Custom Design</vt:lpstr>
      <vt:lpstr>1_Office Theme</vt:lpstr>
      <vt:lpstr>I Rap, You Rap, We All Love the IRAP: Manipulations of Sample Stimuli and Instructions </vt:lpstr>
      <vt:lpstr>Love/Hate Faked: Manipulating IRAP Performance with Instructions</vt:lpstr>
      <vt:lpstr>What is Faking?</vt:lpstr>
      <vt:lpstr>Why Does Faking Matter?</vt:lpstr>
      <vt:lpstr>Faking the Implicit Associations Test (IAT)</vt:lpstr>
      <vt:lpstr>Rapid Response Methodology</vt:lpstr>
      <vt:lpstr>Faking the IRAP:  McKenna et al. (2007)</vt:lpstr>
      <vt:lpstr>Consistent Blocks: McKenna et al. (2007)</vt:lpstr>
      <vt:lpstr>Inconsistent Blocks: McKenna et al. (2007)</vt:lpstr>
      <vt:lpstr>Faking the IRAP:  McKenna et al. (2007)</vt:lpstr>
      <vt:lpstr>McKenna (2007): Key Results</vt:lpstr>
      <vt:lpstr>McKenna (2007): Key Results</vt:lpstr>
      <vt:lpstr>Design Differences: Surveys</vt:lpstr>
      <vt:lpstr>Design Differences: Groups &amp; Conditions</vt:lpstr>
      <vt:lpstr>Design Differences: Names Questionnaire</vt:lpstr>
      <vt:lpstr>Design Differences: Stimulus Pairings</vt:lpstr>
      <vt:lpstr>Design Differences: Stimulus Pairings</vt:lpstr>
      <vt:lpstr>Design Differences: Stimulus Pairings</vt:lpstr>
      <vt:lpstr>Design Differences: Instructions</vt:lpstr>
      <vt:lpstr>Design Differences: Standard IRAP Training</vt:lpstr>
      <vt:lpstr>PowerPoint Presentation</vt:lpstr>
      <vt:lpstr>Design Differences: Faking Instructions</vt:lpstr>
      <vt:lpstr>Design Differences: Faking Instructions</vt:lpstr>
      <vt:lpstr>Design Differences: Faking Quiz 1</vt:lpstr>
      <vt:lpstr>Design Differences: Faking IRAP Training</vt:lpstr>
      <vt:lpstr>Design Differences: Faking Instructions</vt:lpstr>
      <vt:lpstr>Design Differences: Faking Quiz 2</vt:lpstr>
      <vt:lpstr>Design Differences: Final Quiz</vt:lpstr>
      <vt:lpstr>Design Differences: Final Quiz</vt:lpstr>
      <vt:lpstr> Participants</vt:lpstr>
      <vt:lpstr>Manipulation Check</vt:lpstr>
      <vt:lpstr>PowerPoint Presentation</vt:lpstr>
      <vt:lpstr>PowerPoint Presentation</vt:lpstr>
      <vt:lpstr>PowerPoint Presentation</vt:lpstr>
      <vt:lpstr>Results</vt:lpstr>
      <vt:lpstr>Discussion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Implicit Relational Assessment Procedure (IRAP): A Brief Introduction</dc:title>
  <dc:creator>Kail Seymour</dc:creator>
  <cp:lastModifiedBy>Emily</cp:lastModifiedBy>
  <cp:revision>874</cp:revision>
  <cp:lastPrinted>2014-06-04T14:51:24Z</cp:lastPrinted>
  <dcterms:created xsi:type="dcterms:W3CDTF">2014-05-30T15:33:21Z</dcterms:created>
  <dcterms:modified xsi:type="dcterms:W3CDTF">2014-07-02T16:08:14Z</dcterms:modified>
</cp:coreProperties>
</file>